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aira Medium" charset="1" panose="00000600000000000000"/>
      <p:regular r:id="rId18"/>
    </p:embeddedFont>
    <p:embeddedFont>
      <p:font typeface="Roboto"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27" Target="notesSlides/notesSlide9.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1971229"/>
            <a:ext cx="9146828"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Hotel Management System </a:t>
            </a:r>
          </a:p>
        </p:txBody>
      </p:sp>
      <p:sp>
        <p:nvSpPr>
          <p:cNvPr name="TextBox 8" id="8"/>
          <p:cNvSpPr txBox="true"/>
          <p:nvPr/>
        </p:nvSpPr>
        <p:spPr>
          <a:xfrm rot="0">
            <a:off x="992238" y="3206204"/>
            <a:ext cx="9445526" cy="2363391"/>
          </a:xfrm>
          <a:prstGeom prst="rect">
            <a:avLst/>
          </a:prstGeom>
        </p:spPr>
        <p:txBody>
          <a:bodyPr anchor="t" rtlCol="false" tIns="0" lIns="0" bIns="0" rIns="0">
            <a:spAutoFit/>
          </a:bodyPr>
          <a:lstStyle/>
          <a:p>
            <a:pPr algn="l">
              <a:lnSpc>
                <a:spcPts val="3562"/>
              </a:lnSpc>
            </a:pPr>
            <a:r>
              <a:rPr lang="en-US" sz="2187">
                <a:solidFill>
                  <a:srgbClr val="FFFFFF"/>
                </a:solidFill>
                <a:latin typeface="Roboto"/>
                <a:ea typeface="Roboto"/>
                <a:cs typeface="Roboto"/>
                <a:sym typeface="Roboto"/>
              </a:rPr>
              <a:t>This presentation outlines the design and analysis of algorithms used in a hotel management system project. The project aims to streamline hotel operations, enhance guest services, and automate various tasks. We will explore the key modules and algorithms employed to achieve these objectives.</a:t>
            </a:r>
          </a:p>
        </p:txBody>
      </p:sp>
      <p:sp>
        <p:nvSpPr>
          <p:cNvPr name="TextBox 9" id="9"/>
          <p:cNvSpPr txBox="true"/>
          <p:nvPr/>
        </p:nvSpPr>
        <p:spPr>
          <a:xfrm rot="0">
            <a:off x="992238" y="5812334"/>
            <a:ext cx="9445526" cy="439042"/>
          </a:xfrm>
          <a:prstGeom prst="rect">
            <a:avLst/>
          </a:prstGeom>
        </p:spPr>
        <p:txBody>
          <a:bodyPr anchor="t" rtlCol="false" tIns="0" lIns="0" bIns="0" rIns="0">
            <a:spAutoFit/>
          </a:bodyPr>
          <a:lstStyle/>
          <a:p>
            <a:pPr algn="l">
              <a:lnSpc>
                <a:spcPts val="2812"/>
              </a:lnSpc>
            </a:pPr>
            <a:r>
              <a:rPr lang="en-US" sz="1750">
                <a:solidFill>
                  <a:srgbClr val="E5E0DF"/>
                </a:solidFill>
                <a:latin typeface="Roboto"/>
                <a:ea typeface="Roboto"/>
                <a:cs typeface="Roboto"/>
                <a:sym typeface="Roboto"/>
              </a:rPr>
              <a:t>Hyndhavi Chakka (AP23110010993)</a:t>
            </a:r>
          </a:p>
        </p:txBody>
      </p:sp>
      <p:sp>
        <p:nvSpPr>
          <p:cNvPr name="TextBox 10" id="10"/>
          <p:cNvSpPr txBox="true"/>
          <p:nvPr/>
        </p:nvSpPr>
        <p:spPr>
          <a:xfrm rot="0">
            <a:off x="992238" y="6494115"/>
            <a:ext cx="9445526" cy="439042"/>
          </a:xfrm>
          <a:prstGeom prst="rect">
            <a:avLst/>
          </a:prstGeom>
        </p:spPr>
        <p:txBody>
          <a:bodyPr anchor="t" rtlCol="false" tIns="0" lIns="0" bIns="0" rIns="0">
            <a:spAutoFit/>
          </a:bodyPr>
          <a:lstStyle/>
          <a:p>
            <a:pPr algn="l">
              <a:lnSpc>
                <a:spcPts val="2812"/>
              </a:lnSpc>
            </a:pPr>
            <a:r>
              <a:rPr lang="en-US" sz="1750">
                <a:solidFill>
                  <a:srgbClr val="E5E0DF"/>
                </a:solidFill>
                <a:latin typeface="Roboto"/>
                <a:ea typeface="Roboto"/>
                <a:cs typeface="Roboto"/>
                <a:sym typeface="Roboto"/>
              </a:rPr>
              <a:t>Lokeshwar Madhira (AP23110010722)</a:t>
            </a:r>
          </a:p>
        </p:txBody>
      </p:sp>
      <p:sp>
        <p:nvSpPr>
          <p:cNvPr name="TextBox 11" id="11"/>
          <p:cNvSpPr txBox="true"/>
          <p:nvPr/>
        </p:nvSpPr>
        <p:spPr>
          <a:xfrm rot="0">
            <a:off x="992238" y="7175898"/>
            <a:ext cx="9445526" cy="439042"/>
          </a:xfrm>
          <a:prstGeom prst="rect">
            <a:avLst/>
          </a:prstGeom>
        </p:spPr>
        <p:txBody>
          <a:bodyPr anchor="t" rtlCol="false" tIns="0" lIns="0" bIns="0" rIns="0">
            <a:spAutoFit/>
          </a:bodyPr>
          <a:lstStyle/>
          <a:p>
            <a:pPr algn="l">
              <a:lnSpc>
                <a:spcPts val="2812"/>
              </a:lnSpc>
            </a:pPr>
            <a:r>
              <a:rPr lang="en-US" sz="1750">
                <a:solidFill>
                  <a:srgbClr val="E5E0DF"/>
                </a:solidFill>
                <a:latin typeface="Roboto"/>
                <a:ea typeface="Roboto"/>
                <a:cs typeface="Roboto"/>
                <a:sym typeface="Roboto"/>
              </a:rPr>
              <a:t>Kaushik Mosa (AP23110010965)</a:t>
            </a:r>
          </a:p>
        </p:txBody>
      </p:sp>
      <p:sp>
        <p:nvSpPr>
          <p:cNvPr name="TextBox 12" id="12"/>
          <p:cNvSpPr txBox="true"/>
          <p:nvPr/>
        </p:nvSpPr>
        <p:spPr>
          <a:xfrm rot="0">
            <a:off x="992238" y="7857679"/>
            <a:ext cx="9445526" cy="439042"/>
          </a:xfrm>
          <a:prstGeom prst="rect">
            <a:avLst/>
          </a:prstGeom>
        </p:spPr>
        <p:txBody>
          <a:bodyPr anchor="t" rtlCol="false" tIns="0" lIns="0" bIns="0" rIns="0">
            <a:spAutoFit/>
          </a:bodyPr>
          <a:lstStyle/>
          <a:p>
            <a:pPr algn="l">
              <a:lnSpc>
                <a:spcPts val="2812"/>
              </a:lnSpc>
            </a:pPr>
            <a:r>
              <a:rPr lang="en-US" sz="1750">
                <a:solidFill>
                  <a:srgbClr val="E5E0DF"/>
                </a:solidFill>
                <a:latin typeface="Roboto"/>
                <a:ea typeface="Roboto"/>
                <a:cs typeface="Roboto"/>
                <a:sym typeface="Roboto"/>
              </a:rPr>
              <a:t>Pravallika Attipatla (AP23110010520)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80000"/>
              </a:srgbClr>
            </a:solidFill>
          </p:spPr>
        </p:sp>
      </p:grpSp>
      <p:sp>
        <p:nvSpPr>
          <p:cNvPr name="TextBox 9" id="9"/>
          <p:cNvSpPr txBox="true"/>
          <p:nvPr/>
        </p:nvSpPr>
        <p:spPr>
          <a:xfrm rot="0">
            <a:off x="992238" y="2934444"/>
            <a:ext cx="7088237"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Project Overview</a:t>
            </a:r>
          </a:p>
        </p:txBody>
      </p:sp>
      <p:sp>
        <p:nvSpPr>
          <p:cNvPr name="TextBox 10" id="10"/>
          <p:cNvSpPr txBox="true"/>
          <p:nvPr/>
        </p:nvSpPr>
        <p:spPr>
          <a:xfrm rot="0">
            <a:off x="992238" y="4538662"/>
            <a:ext cx="4972645" cy="895350"/>
          </a:xfrm>
          <a:prstGeom prst="rect">
            <a:avLst/>
          </a:prstGeom>
        </p:spPr>
        <p:txBody>
          <a:bodyPr anchor="t" rtlCol="false" tIns="0" lIns="0" bIns="0" rIns="0">
            <a:spAutoFit/>
          </a:bodyPr>
          <a:lstStyle/>
          <a:p>
            <a:pPr algn="l">
              <a:lnSpc>
                <a:spcPts val="3437"/>
              </a:lnSpc>
            </a:pPr>
            <a:r>
              <a:rPr lang="en-US" sz="2750" b="true">
                <a:solidFill>
                  <a:srgbClr val="FFFFFF"/>
                </a:solidFill>
                <a:latin typeface="Saira Medium"/>
                <a:ea typeface="Saira Medium"/>
                <a:cs typeface="Saira Medium"/>
                <a:sym typeface="Saira Medium"/>
              </a:rPr>
              <a:t>Room Booking and Reservation</a:t>
            </a:r>
          </a:p>
        </p:txBody>
      </p:sp>
      <p:sp>
        <p:nvSpPr>
          <p:cNvPr name="TextBox 11" id="11"/>
          <p:cNvSpPr txBox="true"/>
          <p:nvPr/>
        </p:nvSpPr>
        <p:spPr>
          <a:xfrm rot="0">
            <a:off x="992238" y="5622280"/>
            <a:ext cx="4972645"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This module handles room reservations, checks availability, and organizes room options for guests.</a:t>
            </a:r>
          </a:p>
        </p:txBody>
      </p:sp>
      <p:sp>
        <p:nvSpPr>
          <p:cNvPr name="TextBox 12" id="12"/>
          <p:cNvSpPr txBox="true"/>
          <p:nvPr/>
        </p:nvSpPr>
        <p:spPr>
          <a:xfrm rot="0">
            <a:off x="6666160" y="4538662"/>
            <a:ext cx="3544044" cy="452437"/>
          </a:xfrm>
          <a:prstGeom prst="rect">
            <a:avLst/>
          </a:prstGeom>
        </p:spPr>
        <p:txBody>
          <a:bodyPr anchor="t" rtlCol="false" tIns="0" lIns="0" bIns="0" rIns="0">
            <a:spAutoFit/>
          </a:bodyPr>
          <a:lstStyle/>
          <a:p>
            <a:pPr algn="l">
              <a:lnSpc>
                <a:spcPts val="3437"/>
              </a:lnSpc>
            </a:pPr>
            <a:r>
              <a:rPr lang="en-US" sz="2750" b="true">
                <a:solidFill>
                  <a:srgbClr val="FFFFFF"/>
                </a:solidFill>
                <a:latin typeface="Saira Medium"/>
                <a:ea typeface="Saira Medium"/>
                <a:cs typeface="Saira Medium"/>
                <a:sym typeface="Saira Medium"/>
              </a:rPr>
              <a:t>Check-In/Check-Out</a:t>
            </a:r>
          </a:p>
        </p:txBody>
      </p:sp>
      <p:sp>
        <p:nvSpPr>
          <p:cNvPr name="TextBox 13" id="13"/>
          <p:cNvSpPr txBox="true"/>
          <p:nvPr/>
        </p:nvSpPr>
        <p:spPr>
          <a:xfrm rot="0">
            <a:off x="6666160" y="5179368"/>
            <a:ext cx="4972645"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Manages guest arrivals/departures, updates room status, and maintains guest records.</a:t>
            </a:r>
          </a:p>
        </p:txBody>
      </p:sp>
      <p:sp>
        <p:nvSpPr>
          <p:cNvPr name="TextBox 14" id="14"/>
          <p:cNvSpPr txBox="true"/>
          <p:nvPr/>
        </p:nvSpPr>
        <p:spPr>
          <a:xfrm rot="0">
            <a:off x="12340084" y="4538662"/>
            <a:ext cx="3544044" cy="452437"/>
          </a:xfrm>
          <a:prstGeom prst="rect">
            <a:avLst/>
          </a:prstGeom>
        </p:spPr>
        <p:txBody>
          <a:bodyPr anchor="t" rtlCol="false" tIns="0" lIns="0" bIns="0" rIns="0">
            <a:spAutoFit/>
          </a:bodyPr>
          <a:lstStyle/>
          <a:p>
            <a:pPr algn="l">
              <a:lnSpc>
                <a:spcPts val="3437"/>
              </a:lnSpc>
            </a:pPr>
            <a:r>
              <a:rPr lang="en-US" sz="2750" b="true">
                <a:solidFill>
                  <a:srgbClr val="FFFFFF"/>
                </a:solidFill>
                <a:latin typeface="Saira Medium"/>
                <a:ea typeface="Saira Medium"/>
                <a:cs typeface="Saira Medium"/>
                <a:sym typeface="Saira Medium"/>
              </a:rPr>
              <a:t>Billing and Payment</a:t>
            </a:r>
          </a:p>
        </p:txBody>
      </p:sp>
      <p:sp>
        <p:nvSpPr>
          <p:cNvPr name="TextBox 15" id="15"/>
          <p:cNvSpPr txBox="true"/>
          <p:nvPr/>
        </p:nvSpPr>
        <p:spPr>
          <a:xfrm rot="0">
            <a:off x="12340084" y="5179368"/>
            <a:ext cx="4972645"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Calculates room rates, service charges, taxes, and manages invoices and payment processing.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2482454"/>
            <a:ext cx="7088237"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Staff Management</a:t>
            </a:r>
          </a:p>
        </p:txBody>
      </p:sp>
      <p:sp>
        <p:nvSpPr>
          <p:cNvPr name="TextBox 8" id="8"/>
          <p:cNvSpPr txBox="true"/>
          <p:nvPr/>
        </p:nvSpPr>
        <p:spPr>
          <a:xfrm rot="0">
            <a:off x="992238" y="3717429"/>
            <a:ext cx="9445526"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This module manages staff schedules, tracks attendance, and assigns tasks to ensure smooth operations.</a:t>
            </a:r>
          </a:p>
        </p:txBody>
      </p:sp>
      <p:grpSp>
        <p:nvGrpSpPr>
          <p:cNvPr name="Group 9" id="9"/>
          <p:cNvGrpSpPr/>
          <p:nvPr/>
        </p:nvGrpSpPr>
        <p:grpSpPr>
          <a:xfrm rot="0">
            <a:off x="977950" y="5343525"/>
            <a:ext cx="666452" cy="666452"/>
            <a:chOff x="0" y="0"/>
            <a:chExt cx="888603" cy="888603"/>
          </a:xfrm>
        </p:grpSpPr>
        <p:sp>
          <p:nvSpPr>
            <p:cNvPr name="Freeform 10" id="10"/>
            <p:cNvSpPr/>
            <p:nvPr/>
          </p:nvSpPr>
          <p:spPr>
            <a:xfrm flipH="false" flipV="false" rot="0">
              <a:off x="19050" y="1905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030303"/>
            </a:solidFill>
          </p:spPr>
        </p:sp>
        <p:sp>
          <p:nvSpPr>
            <p:cNvPr name="Freeform 11" id="11"/>
            <p:cNvSpPr/>
            <p:nvPr/>
          </p:nvSpPr>
          <p:spPr>
            <a:xfrm flipH="false" flipV="false" rot="0">
              <a:off x="0" y="0"/>
              <a:ext cx="888619" cy="888619"/>
            </a:xfrm>
            <a:custGeom>
              <a:avLst/>
              <a:gdLst/>
              <a:ahLst/>
              <a:cxnLst/>
              <a:rect r="r" b="b" t="t" l="l"/>
              <a:pathLst>
                <a:path h="888619" w="888619">
                  <a:moveTo>
                    <a:pt x="0" y="359283"/>
                  </a:moveTo>
                  <a:cubicBezTo>
                    <a:pt x="0" y="160909"/>
                    <a:pt x="160909" y="0"/>
                    <a:pt x="359283" y="0"/>
                  </a:cubicBezTo>
                  <a:lnTo>
                    <a:pt x="529336" y="0"/>
                  </a:lnTo>
                  <a:lnTo>
                    <a:pt x="529336" y="19050"/>
                  </a:lnTo>
                  <a:lnTo>
                    <a:pt x="529336" y="0"/>
                  </a:lnTo>
                  <a:cubicBezTo>
                    <a:pt x="727710" y="0"/>
                    <a:pt x="888619" y="160909"/>
                    <a:pt x="888619" y="359283"/>
                  </a:cubicBezTo>
                  <a:lnTo>
                    <a:pt x="888619" y="529336"/>
                  </a:lnTo>
                  <a:lnTo>
                    <a:pt x="869569" y="529336"/>
                  </a:lnTo>
                  <a:lnTo>
                    <a:pt x="888619" y="529336"/>
                  </a:lnTo>
                  <a:cubicBezTo>
                    <a:pt x="888619" y="727710"/>
                    <a:pt x="727710" y="888619"/>
                    <a:pt x="529336" y="888619"/>
                  </a:cubicBezTo>
                  <a:lnTo>
                    <a:pt x="529336" y="869569"/>
                  </a:lnTo>
                  <a:lnTo>
                    <a:pt x="529336" y="888619"/>
                  </a:lnTo>
                  <a:lnTo>
                    <a:pt x="359283" y="888619"/>
                  </a:lnTo>
                  <a:lnTo>
                    <a:pt x="359283" y="869569"/>
                  </a:lnTo>
                  <a:lnTo>
                    <a:pt x="359283" y="888619"/>
                  </a:lnTo>
                  <a:cubicBezTo>
                    <a:pt x="160909" y="888619"/>
                    <a:pt x="0" y="727710"/>
                    <a:pt x="0" y="529336"/>
                  </a:cubicBezTo>
                  <a:lnTo>
                    <a:pt x="0" y="359283"/>
                  </a:lnTo>
                  <a:lnTo>
                    <a:pt x="19050" y="359283"/>
                  </a:lnTo>
                  <a:lnTo>
                    <a:pt x="0" y="359283"/>
                  </a:lnTo>
                  <a:moveTo>
                    <a:pt x="38100" y="359283"/>
                  </a:moveTo>
                  <a:lnTo>
                    <a:pt x="38100" y="529336"/>
                  </a:lnTo>
                  <a:lnTo>
                    <a:pt x="19050" y="529336"/>
                  </a:lnTo>
                  <a:lnTo>
                    <a:pt x="38100" y="529336"/>
                  </a:lnTo>
                  <a:cubicBezTo>
                    <a:pt x="38100" y="706755"/>
                    <a:pt x="181864" y="850519"/>
                    <a:pt x="359283" y="850519"/>
                  </a:cubicBezTo>
                  <a:lnTo>
                    <a:pt x="529336" y="850519"/>
                  </a:lnTo>
                  <a:cubicBezTo>
                    <a:pt x="706755" y="850519"/>
                    <a:pt x="850519" y="706755"/>
                    <a:pt x="850519" y="529336"/>
                  </a:cubicBezTo>
                  <a:lnTo>
                    <a:pt x="850519" y="359283"/>
                  </a:lnTo>
                  <a:lnTo>
                    <a:pt x="869569" y="359283"/>
                  </a:lnTo>
                  <a:lnTo>
                    <a:pt x="850519" y="359283"/>
                  </a:lnTo>
                  <a:cubicBezTo>
                    <a:pt x="850519" y="181864"/>
                    <a:pt x="706755" y="38100"/>
                    <a:pt x="529336" y="38100"/>
                  </a:cubicBezTo>
                  <a:lnTo>
                    <a:pt x="359283" y="38100"/>
                  </a:lnTo>
                  <a:lnTo>
                    <a:pt x="359283" y="19050"/>
                  </a:lnTo>
                  <a:lnTo>
                    <a:pt x="359283" y="38100"/>
                  </a:lnTo>
                  <a:cubicBezTo>
                    <a:pt x="181864" y="38100"/>
                    <a:pt x="38100" y="181864"/>
                    <a:pt x="38100" y="359283"/>
                  </a:cubicBezTo>
                  <a:close/>
                </a:path>
              </a:pathLst>
            </a:custGeom>
            <a:solidFill>
              <a:srgbClr val="FC8337"/>
            </a:solidFill>
          </p:spPr>
        </p:sp>
      </p:grpSp>
      <p:sp>
        <p:nvSpPr>
          <p:cNvPr name="TextBox 12" id="12"/>
          <p:cNvSpPr txBox="true"/>
          <p:nvPr/>
        </p:nvSpPr>
        <p:spPr>
          <a:xfrm rot="0">
            <a:off x="1229618" y="5521226"/>
            <a:ext cx="162966" cy="368201"/>
          </a:xfrm>
          <a:prstGeom prst="rect">
            <a:avLst/>
          </a:prstGeom>
        </p:spPr>
        <p:txBody>
          <a:bodyPr anchor="t" rtlCol="false" tIns="0" lIns="0" bIns="0" rIns="0">
            <a:spAutoFit/>
          </a:bodyPr>
          <a:lstStyle/>
          <a:p>
            <a:pPr algn="ctr">
              <a:lnSpc>
                <a:spcPts val="3312"/>
              </a:lnSpc>
            </a:pPr>
            <a:r>
              <a:rPr lang="en-US" sz="3312" b="true">
                <a:solidFill>
                  <a:srgbClr val="E5E0DF"/>
                </a:solidFill>
                <a:latin typeface="Saira Medium"/>
                <a:ea typeface="Saira Medium"/>
                <a:cs typeface="Saira Medium"/>
                <a:sym typeface="Saira Medium"/>
              </a:rPr>
              <a:t>1</a:t>
            </a:r>
          </a:p>
        </p:txBody>
      </p:sp>
      <p:sp>
        <p:nvSpPr>
          <p:cNvPr name="TextBox 13" id="13"/>
          <p:cNvSpPr txBox="true"/>
          <p:nvPr/>
        </p:nvSpPr>
        <p:spPr>
          <a:xfrm rot="0">
            <a:off x="1913632" y="5348287"/>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Greedy Algorithm</a:t>
            </a:r>
          </a:p>
        </p:txBody>
      </p:sp>
      <p:sp>
        <p:nvSpPr>
          <p:cNvPr name="TextBox 14" id="14"/>
          <p:cNvSpPr txBox="true"/>
          <p:nvPr/>
        </p:nvSpPr>
        <p:spPr>
          <a:xfrm rot="0">
            <a:off x="1913632" y="5875585"/>
            <a:ext cx="3659684" cy="1909762"/>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Optimizes scheduling by prioritizing task assignments based on availability, skill, or workload.</a:t>
            </a:r>
          </a:p>
        </p:txBody>
      </p:sp>
      <p:grpSp>
        <p:nvGrpSpPr>
          <p:cNvPr name="Group 15" id="15"/>
          <p:cNvGrpSpPr/>
          <p:nvPr/>
        </p:nvGrpSpPr>
        <p:grpSpPr>
          <a:xfrm rot="0">
            <a:off x="5842546" y="5343525"/>
            <a:ext cx="666452" cy="666452"/>
            <a:chOff x="0" y="0"/>
            <a:chExt cx="888603" cy="888603"/>
          </a:xfrm>
        </p:grpSpPr>
        <p:sp>
          <p:nvSpPr>
            <p:cNvPr name="Freeform 16" id="16"/>
            <p:cNvSpPr/>
            <p:nvPr/>
          </p:nvSpPr>
          <p:spPr>
            <a:xfrm flipH="false" flipV="false" rot="0">
              <a:off x="19050" y="1905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030303"/>
            </a:solidFill>
          </p:spPr>
        </p:sp>
        <p:sp>
          <p:nvSpPr>
            <p:cNvPr name="Freeform 17" id="17"/>
            <p:cNvSpPr/>
            <p:nvPr/>
          </p:nvSpPr>
          <p:spPr>
            <a:xfrm flipH="false" flipV="false" rot="0">
              <a:off x="0" y="0"/>
              <a:ext cx="888619" cy="888619"/>
            </a:xfrm>
            <a:custGeom>
              <a:avLst/>
              <a:gdLst/>
              <a:ahLst/>
              <a:cxnLst/>
              <a:rect r="r" b="b" t="t" l="l"/>
              <a:pathLst>
                <a:path h="888619" w="888619">
                  <a:moveTo>
                    <a:pt x="0" y="359283"/>
                  </a:moveTo>
                  <a:cubicBezTo>
                    <a:pt x="0" y="160909"/>
                    <a:pt x="160909" y="0"/>
                    <a:pt x="359283" y="0"/>
                  </a:cubicBezTo>
                  <a:lnTo>
                    <a:pt x="529336" y="0"/>
                  </a:lnTo>
                  <a:lnTo>
                    <a:pt x="529336" y="19050"/>
                  </a:lnTo>
                  <a:lnTo>
                    <a:pt x="529336" y="0"/>
                  </a:lnTo>
                  <a:cubicBezTo>
                    <a:pt x="727710" y="0"/>
                    <a:pt x="888619" y="160909"/>
                    <a:pt x="888619" y="359283"/>
                  </a:cubicBezTo>
                  <a:lnTo>
                    <a:pt x="888619" y="529336"/>
                  </a:lnTo>
                  <a:lnTo>
                    <a:pt x="869569" y="529336"/>
                  </a:lnTo>
                  <a:lnTo>
                    <a:pt x="888619" y="529336"/>
                  </a:lnTo>
                  <a:cubicBezTo>
                    <a:pt x="888619" y="727710"/>
                    <a:pt x="727710" y="888619"/>
                    <a:pt x="529336" y="888619"/>
                  </a:cubicBezTo>
                  <a:lnTo>
                    <a:pt x="529336" y="869569"/>
                  </a:lnTo>
                  <a:lnTo>
                    <a:pt x="529336" y="888619"/>
                  </a:lnTo>
                  <a:lnTo>
                    <a:pt x="359283" y="888619"/>
                  </a:lnTo>
                  <a:lnTo>
                    <a:pt x="359283" y="869569"/>
                  </a:lnTo>
                  <a:lnTo>
                    <a:pt x="359283" y="888619"/>
                  </a:lnTo>
                  <a:cubicBezTo>
                    <a:pt x="160909" y="888619"/>
                    <a:pt x="0" y="727710"/>
                    <a:pt x="0" y="529336"/>
                  </a:cubicBezTo>
                  <a:lnTo>
                    <a:pt x="0" y="359283"/>
                  </a:lnTo>
                  <a:lnTo>
                    <a:pt x="19050" y="359283"/>
                  </a:lnTo>
                  <a:lnTo>
                    <a:pt x="0" y="359283"/>
                  </a:lnTo>
                  <a:moveTo>
                    <a:pt x="38100" y="359283"/>
                  </a:moveTo>
                  <a:lnTo>
                    <a:pt x="38100" y="529336"/>
                  </a:lnTo>
                  <a:lnTo>
                    <a:pt x="19050" y="529336"/>
                  </a:lnTo>
                  <a:lnTo>
                    <a:pt x="38100" y="529336"/>
                  </a:lnTo>
                  <a:cubicBezTo>
                    <a:pt x="38100" y="706755"/>
                    <a:pt x="181864" y="850519"/>
                    <a:pt x="359283" y="850519"/>
                  </a:cubicBezTo>
                  <a:lnTo>
                    <a:pt x="529336" y="850519"/>
                  </a:lnTo>
                  <a:cubicBezTo>
                    <a:pt x="706755" y="850519"/>
                    <a:pt x="850519" y="706755"/>
                    <a:pt x="850519" y="529336"/>
                  </a:cubicBezTo>
                  <a:lnTo>
                    <a:pt x="850519" y="359283"/>
                  </a:lnTo>
                  <a:lnTo>
                    <a:pt x="869569" y="359283"/>
                  </a:lnTo>
                  <a:lnTo>
                    <a:pt x="850519" y="359283"/>
                  </a:lnTo>
                  <a:cubicBezTo>
                    <a:pt x="850519" y="181864"/>
                    <a:pt x="706755" y="38100"/>
                    <a:pt x="529336" y="38100"/>
                  </a:cubicBezTo>
                  <a:lnTo>
                    <a:pt x="359283" y="38100"/>
                  </a:lnTo>
                  <a:lnTo>
                    <a:pt x="359283" y="19050"/>
                  </a:lnTo>
                  <a:lnTo>
                    <a:pt x="359283" y="38100"/>
                  </a:lnTo>
                  <a:cubicBezTo>
                    <a:pt x="181864" y="38100"/>
                    <a:pt x="38100" y="181864"/>
                    <a:pt x="38100" y="359283"/>
                  </a:cubicBezTo>
                  <a:close/>
                </a:path>
              </a:pathLst>
            </a:custGeom>
            <a:solidFill>
              <a:srgbClr val="FC8337"/>
            </a:solidFill>
          </p:spPr>
        </p:sp>
      </p:grpSp>
      <p:sp>
        <p:nvSpPr>
          <p:cNvPr name="TextBox 18" id="18"/>
          <p:cNvSpPr txBox="true"/>
          <p:nvPr/>
        </p:nvSpPr>
        <p:spPr>
          <a:xfrm rot="0">
            <a:off x="6045845" y="5521226"/>
            <a:ext cx="259854" cy="368201"/>
          </a:xfrm>
          <a:prstGeom prst="rect">
            <a:avLst/>
          </a:prstGeom>
        </p:spPr>
        <p:txBody>
          <a:bodyPr anchor="t" rtlCol="false" tIns="0" lIns="0" bIns="0" rIns="0">
            <a:spAutoFit/>
          </a:bodyPr>
          <a:lstStyle/>
          <a:p>
            <a:pPr algn="ctr">
              <a:lnSpc>
                <a:spcPts val="3312"/>
              </a:lnSpc>
            </a:pPr>
            <a:r>
              <a:rPr lang="en-US" sz="3312" b="true">
                <a:solidFill>
                  <a:srgbClr val="E5E0DF"/>
                </a:solidFill>
                <a:latin typeface="Saira Medium"/>
                <a:ea typeface="Saira Medium"/>
                <a:cs typeface="Saira Medium"/>
                <a:sym typeface="Saira Medium"/>
              </a:rPr>
              <a:t>2</a:t>
            </a:r>
          </a:p>
        </p:txBody>
      </p:sp>
      <p:sp>
        <p:nvSpPr>
          <p:cNvPr name="TextBox 19" id="19"/>
          <p:cNvSpPr txBox="true"/>
          <p:nvPr/>
        </p:nvSpPr>
        <p:spPr>
          <a:xfrm rot="0">
            <a:off x="6778229" y="5348287"/>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Time Complexity</a:t>
            </a:r>
          </a:p>
        </p:txBody>
      </p:sp>
      <p:sp>
        <p:nvSpPr>
          <p:cNvPr name="TextBox 20" id="20"/>
          <p:cNvSpPr txBox="true"/>
          <p:nvPr/>
        </p:nvSpPr>
        <p:spPr>
          <a:xfrm rot="0">
            <a:off x="6778229" y="5875585"/>
            <a:ext cx="3659684" cy="1909762"/>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O(n log n) for sorting by priority, supporting efficient scheduling and task allocation.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0" y="0"/>
            <a:ext cx="6858000" cy="10289381"/>
          </a:xfrm>
          <a:custGeom>
            <a:avLst/>
            <a:gdLst/>
            <a:ahLst/>
            <a:cxnLst/>
            <a:rect r="r" b="b" t="t" l="l"/>
            <a:pathLst>
              <a:path h="10289381" w="6858000">
                <a:moveTo>
                  <a:pt x="0" y="0"/>
                </a:moveTo>
                <a:lnTo>
                  <a:pt x="6858000" y="0"/>
                </a:lnTo>
                <a:lnTo>
                  <a:pt x="6858000" y="10289381"/>
                </a:lnTo>
                <a:lnTo>
                  <a:pt x="0" y="10289381"/>
                </a:lnTo>
                <a:lnTo>
                  <a:pt x="0" y="0"/>
                </a:lnTo>
                <a:close/>
              </a:path>
            </a:pathLst>
          </a:custGeom>
          <a:blipFill>
            <a:blip r:embed="rId4"/>
            <a:stretch>
              <a:fillRect l="-11" t="0" r="-11" b="0"/>
            </a:stretch>
          </a:blipFill>
        </p:spPr>
      </p:sp>
      <p:sp>
        <p:nvSpPr>
          <p:cNvPr name="TextBox 6" id="6"/>
          <p:cNvSpPr txBox="true"/>
          <p:nvPr/>
        </p:nvSpPr>
        <p:spPr>
          <a:xfrm rot="0">
            <a:off x="7724180" y="661541"/>
            <a:ext cx="9697641" cy="1565970"/>
          </a:xfrm>
          <a:prstGeom prst="rect">
            <a:avLst/>
          </a:prstGeom>
        </p:spPr>
        <p:txBody>
          <a:bodyPr anchor="t" rtlCol="false" tIns="0" lIns="0" bIns="0" rIns="0">
            <a:spAutoFit/>
          </a:bodyPr>
          <a:lstStyle/>
          <a:p>
            <a:pPr algn="l">
              <a:lnSpc>
                <a:spcPts val="6062"/>
              </a:lnSpc>
            </a:pPr>
            <a:r>
              <a:rPr lang="en-US" sz="4812" b="true">
                <a:solidFill>
                  <a:srgbClr val="FFFFFF"/>
                </a:solidFill>
                <a:latin typeface="Saira Medium"/>
                <a:ea typeface="Saira Medium"/>
                <a:cs typeface="Saira Medium"/>
                <a:sym typeface="Saira Medium"/>
              </a:rPr>
              <a:t>Event and Conference Management</a:t>
            </a:r>
          </a:p>
        </p:txBody>
      </p:sp>
      <p:sp>
        <p:nvSpPr>
          <p:cNvPr name="TextBox 7" id="7"/>
          <p:cNvSpPr txBox="true"/>
          <p:nvPr/>
        </p:nvSpPr>
        <p:spPr>
          <a:xfrm rot="0">
            <a:off x="7724180" y="2512963"/>
            <a:ext cx="9697641" cy="877491"/>
          </a:xfrm>
          <a:prstGeom prst="rect">
            <a:avLst/>
          </a:prstGeom>
        </p:spPr>
        <p:txBody>
          <a:bodyPr anchor="t" rtlCol="false" tIns="0" lIns="0" bIns="0" rIns="0">
            <a:spAutoFit/>
          </a:bodyPr>
          <a:lstStyle/>
          <a:p>
            <a:pPr algn="l">
              <a:lnSpc>
                <a:spcPts val="3062"/>
              </a:lnSpc>
            </a:pPr>
            <a:r>
              <a:rPr lang="en-US" sz="1937">
                <a:solidFill>
                  <a:srgbClr val="E5E0DF"/>
                </a:solidFill>
                <a:latin typeface="Roboto"/>
                <a:ea typeface="Roboto"/>
                <a:cs typeface="Roboto"/>
                <a:sym typeface="Roboto"/>
              </a:rPr>
              <a:t>This module manages event bookings for conference rooms and banquet halls, ensuring no scheduling conflicts.</a:t>
            </a:r>
          </a:p>
        </p:txBody>
      </p:sp>
      <p:sp>
        <p:nvSpPr>
          <p:cNvPr name="Freeform 8" id="8" descr="preencoded.png"/>
          <p:cNvSpPr/>
          <p:nvPr/>
        </p:nvSpPr>
        <p:spPr>
          <a:xfrm flipH="false" flipV="false" rot="0">
            <a:off x="7724180" y="3668762"/>
            <a:ext cx="1237506" cy="1980010"/>
          </a:xfrm>
          <a:custGeom>
            <a:avLst/>
            <a:gdLst/>
            <a:ahLst/>
            <a:cxnLst/>
            <a:rect r="r" b="b" t="t" l="l"/>
            <a:pathLst>
              <a:path h="1980010" w="1237506">
                <a:moveTo>
                  <a:pt x="0" y="0"/>
                </a:moveTo>
                <a:lnTo>
                  <a:pt x="1237506" y="0"/>
                </a:lnTo>
                <a:lnTo>
                  <a:pt x="1237506" y="1980010"/>
                </a:lnTo>
                <a:lnTo>
                  <a:pt x="0" y="1980010"/>
                </a:lnTo>
                <a:lnTo>
                  <a:pt x="0" y="0"/>
                </a:lnTo>
                <a:close/>
              </a:path>
            </a:pathLst>
          </a:custGeom>
          <a:blipFill>
            <a:blip r:embed="rId5"/>
            <a:stretch>
              <a:fillRect l="0" t="0" r="0" b="0"/>
            </a:stretch>
          </a:blipFill>
        </p:spPr>
      </p:sp>
      <p:sp>
        <p:nvSpPr>
          <p:cNvPr name="TextBox 9" id="9"/>
          <p:cNvSpPr txBox="true"/>
          <p:nvPr/>
        </p:nvSpPr>
        <p:spPr>
          <a:xfrm rot="0">
            <a:off x="9332862" y="3897214"/>
            <a:ext cx="3093839" cy="405705"/>
          </a:xfrm>
          <a:prstGeom prst="rect">
            <a:avLst/>
          </a:prstGeom>
        </p:spPr>
        <p:txBody>
          <a:bodyPr anchor="t" rtlCol="false" tIns="0" lIns="0" bIns="0" rIns="0">
            <a:spAutoFit/>
          </a:bodyPr>
          <a:lstStyle/>
          <a:p>
            <a:pPr algn="l">
              <a:lnSpc>
                <a:spcPts val="3000"/>
              </a:lnSpc>
            </a:pPr>
            <a:r>
              <a:rPr lang="en-US" sz="2375" b="true">
                <a:solidFill>
                  <a:srgbClr val="E5E0DF"/>
                </a:solidFill>
                <a:latin typeface="Saira Medium"/>
                <a:ea typeface="Saira Medium"/>
                <a:cs typeface="Saira Medium"/>
                <a:sym typeface="Saira Medium"/>
              </a:rPr>
              <a:t>Binary Search</a:t>
            </a:r>
          </a:p>
        </p:txBody>
      </p:sp>
      <p:sp>
        <p:nvSpPr>
          <p:cNvPr name="TextBox 10" id="10"/>
          <p:cNvSpPr txBox="true"/>
          <p:nvPr/>
        </p:nvSpPr>
        <p:spPr>
          <a:xfrm rot="0">
            <a:off x="9332862" y="4365575"/>
            <a:ext cx="8088958" cy="481608"/>
          </a:xfrm>
          <a:prstGeom prst="rect">
            <a:avLst/>
          </a:prstGeom>
        </p:spPr>
        <p:txBody>
          <a:bodyPr anchor="t" rtlCol="false" tIns="0" lIns="0" bIns="0" rIns="0">
            <a:spAutoFit/>
          </a:bodyPr>
          <a:lstStyle/>
          <a:p>
            <a:pPr algn="l">
              <a:lnSpc>
                <a:spcPts val="3062"/>
              </a:lnSpc>
            </a:pPr>
            <a:r>
              <a:rPr lang="en-US" sz="1937">
                <a:solidFill>
                  <a:srgbClr val="E5E0DF"/>
                </a:solidFill>
                <a:latin typeface="Roboto"/>
                <a:ea typeface="Roboto"/>
                <a:cs typeface="Roboto"/>
                <a:sym typeface="Roboto"/>
              </a:rPr>
              <a:t>Checks availability if event spaces are sorted.</a:t>
            </a:r>
          </a:p>
        </p:txBody>
      </p:sp>
      <p:sp>
        <p:nvSpPr>
          <p:cNvPr name="Freeform 11" id="11" descr="preencoded.png"/>
          <p:cNvSpPr/>
          <p:nvPr/>
        </p:nvSpPr>
        <p:spPr>
          <a:xfrm flipH="false" flipV="false" rot="0">
            <a:off x="7724180" y="5648771"/>
            <a:ext cx="1237506" cy="1980010"/>
          </a:xfrm>
          <a:custGeom>
            <a:avLst/>
            <a:gdLst/>
            <a:ahLst/>
            <a:cxnLst/>
            <a:rect r="r" b="b" t="t" l="l"/>
            <a:pathLst>
              <a:path h="1980010" w="1237506">
                <a:moveTo>
                  <a:pt x="0" y="0"/>
                </a:moveTo>
                <a:lnTo>
                  <a:pt x="1237506" y="0"/>
                </a:lnTo>
                <a:lnTo>
                  <a:pt x="1237506" y="1980010"/>
                </a:lnTo>
                <a:lnTo>
                  <a:pt x="0" y="1980010"/>
                </a:lnTo>
                <a:lnTo>
                  <a:pt x="0" y="0"/>
                </a:lnTo>
                <a:close/>
              </a:path>
            </a:pathLst>
          </a:custGeom>
          <a:blipFill>
            <a:blip r:embed="rId6"/>
            <a:stretch>
              <a:fillRect l="0" t="0" r="0" b="0"/>
            </a:stretch>
          </a:blipFill>
        </p:spPr>
      </p:sp>
      <p:sp>
        <p:nvSpPr>
          <p:cNvPr name="TextBox 12" id="12"/>
          <p:cNvSpPr txBox="true"/>
          <p:nvPr/>
        </p:nvSpPr>
        <p:spPr>
          <a:xfrm rot="0">
            <a:off x="9332862" y="5877222"/>
            <a:ext cx="3093839" cy="405705"/>
          </a:xfrm>
          <a:prstGeom prst="rect">
            <a:avLst/>
          </a:prstGeom>
        </p:spPr>
        <p:txBody>
          <a:bodyPr anchor="t" rtlCol="false" tIns="0" lIns="0" bIns="0" rIns="0">
            <a:spAutoFit/>
          </a:bodyPr>
          <a:lstStyle/>
          <a:p>
            <a:pPr algn="l">
              <a:lnSpc>
                <a:spcPts val="3000"/>
              </a:lnSpc>
            </a:pPr>
            <a:r>
              <a:rPr lang="en-US" sz="2375" b="true">
                <a:solidFill>
                  <a:srgbClr val="E5E0DF"/>
                </a:solidFill>
                <a:latin typeface="Saira Medium"/>
                <a:ea typeface="Saira Medium"/>
                <a:cs typeface="Saira Medium"/>
                <a:sym typeface="Saira Medium"/>
              </a:rPr>
              <a:t>Merge Sort</a:t>
            </a:r>
          </a:p>
        </p:txBody>
      </p:sp>
      <p:sp>
        <p:nvSpPr>
          <p:cNvPr name="TextBox 13" id="13"/>
          <p:cNvSpPr txBox="true"/>
          <p:nvPr/>
        </p:nvSpPr>
        <p:spPr>
          <a:xfrm rot="0">
            <a:off x="9332862" y="6345585"/>
            <a:ext cx="8088958" cy="481608"/>
          </a:xfrm>
          <a:prstGeom prst="rect">
            <a:avLst/>
          </a:prstGeom>
        </p:spPr>
        <p:txBody>
          <a:bodyPr anchor="t" rtlCol="false" tIns="0" lIns="0" bIns="0" rIns="0">
            <a:spAutoFit/>
          </a:bodyPr>
          <a:lstStyle/>
          <a:p>
            <a:pPr algn="l">
              <a:lnSpc>
                <a:spcPts val="3062"/>
              </a:lnSpc>
            </a:pPr>
            <a:r>
              <a:rPr lang="en-US" sz="1937">
                <a:solidFill>
                  <a:srgbClr val="E5E0DF"/>
                </a:solidFill>
                <a:latin typeface="Roboto"/>
                <a:ea typeface="Roboto"/>
                <a:cs typeface="Roboto"/>
                <a:sym typeface="Roboto"/>
              </a:rPr>
              <a:t>Arranges bookings by date and time to prevent double-booking.</a:t>
            </a:r>
          </a:p>
        </p:txBody>
      </p:sp>
      <p:sp>
        <p:nvSpPr>
          <p:cNvPr name="Freeform 14" id="14" descr="preencoded.png"/>
          <p:cNvSpPr/>
          <p:nvPr/>
        </p:nvSpPr>
        <p:spPr>
          <a:xfrm flipH="false" flipV="false" rot="0">
            <a:off x="7724180" y="7628781"/>
            <a:ext cx="1237506" cy="1980010"/>
          </a:xfrm>
          <a:custGeom>
            <a:avLst/>
            <a:gdLst/>
            <a:ahLst/>
            <a:cxnLst/>
            <a:rect r="r" b="b" t="t" l="l"/>
            <a:pathLst>
              <a:path h="1980010" w="1237506">
                <a:moveTo>
                  <a:pt x="0" y="0"/>
                </a:moveTo>
                <a:lnTo>
                  <a:pt x="1237506" y="0"/>
                </a:lnTo>
                <a:lnTo>
                  <a:pt x="1237506" y="1980010"/>
                </a:lnTo>
                <a:lnTo>
                  <a:pt x="0" y="1980010"/>
                </a:lnTo>
                <a:lnTo>
                  <a:pt x="0" y="0"/>
                </a:lnTo>
                <a:close/>
              </a:path>
            </a:pathLst>
          </a:custGeom>
          <a:blipFill>
            <a:blip r:embed="rId7"/>
            <a:stretch>
              <a:fillRect l="0" t="0" r="0" b="0"/>
            </a:stretch>
          </a:blipFill>
        </p:spPr>
      </p:sp>
      <p:sp>
        <p:nvSpPr>
          <p:cNvPr name="TextBox 15" id="15"/>
          <p:cNvSpPr txBox="true"/>
          <p:nvPr/>
        </p:nvSpPr>
        <p:spPr>
          <a:xfrm rot="0">
            <a:off x="9332862" y="7857232"/>
            <a:ext cx="3093839" cy="405705"/>
          </a:xfrm>
          <a:prstGeom prst="rect">
            <a:avLst/>
          </a:prstGeom>
        </p:spPr>
        <p:txBody>
          <a:bodyPr anchor="t" rtlCol="false" tIns="0" lIns="0" bIns="0" rIns="0">
            <a:spAutoFit/>
          </a:bodyPr>
          <a:lstStyle/>
          <a:p>
            <a:pPr algn="l">
              <a:lnSpc>
                <a:spcPts val="3000"/>
              </a:lnSpc>
            </a:pPr>
            <a:r>
              <a:rPr lang="en-US" sz="2375" b="true">
                <a:solidFill>
                  <a:srgbClr val="E5E0DF"/>
                </a:solidFill>
                <a:latin typeface="Saira Medium"/>
                <a:ea typeface="Saira Medium"/>
                <a:cs typeface="Saira Medium"/>
                <a:sym typeface="Saira Medium"/>
              </a:rPr>
              <a:t>Time Complexity</a:t>
            </a:r>
          </a:p>
        </p:txBody>
      </p:sp>
      <p:sp>
        <p:nvSpPr>
          <p:cNvPr name="TextBox 16" id="16"/>
          <p:cNvSpPr txBox="true"/>
          <p:nvPr/>
        </p:nvSpPr>
        <p:spPr>
          <a:xfrm rot="0">
            <a:off x="9332862" y="8325594"/>
            <a:ext cx="8088958" cy="877491"/>
          </a:xfrm>
          <a:prstGeom prst="rect">
            <a:avLst/>
          </a:prstGeom>
        </p:spPr>
        <p:txBody>
          <a:bodyPr anchor="t" rtlCol="false" tIns="0" lIns="0" bIns="0" rIns="0">
            <a:spAutoFit/>
          </a:bodyPr>
          <a:lstStyle/>
          <a:p>
            <a:pPr algn="l">
              <a:lnSpc>
                <a:spcPts val="3062"/>
              </a:lnSpc>
            </a:pPr>
            <a:r>
              <a:rPr lang="en-US" sz="1937">
                <a:solidFill>
                  <a:srgbClr val="E5E0DF"/>
                </a:solidFill>
                <a:latin typeface="Roboto"/>
                <a:ea typeface="Roboto"/>
                <a:cs typeface="Roboto"/>
                <a:sym typeface="Roboto"/>
              </a:rPr>
              <a:t>Binary Search: O(log n), effective for sorted lists. Merge Sort: O(n log n), efficient for organizing event times and avoiding overlap.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80000"/>
              </a:srgbClr>
            </a:solidFill>
          </p:spPr>
        </p:sp>
      </p:grpSp>
      <p:sp>
        <p:nvSpPr>
          <p:cNvPr name="TextBox 9" id="9"/>
          <p:cNvSpPr txBox="true"/>
          <p:nvPr/>
        </p:nvSpPr>
        <p:spPr>
          <a:xfrm rot="0">
            <a:off x="992238" y="2806452"/>
            <a:ext cx="7132587"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Feedback and Review</a:t>
            </a:r>
          </a:p>
        </p:txBody>
      </p:sp>
      <p:sp>
        <p:nvSpPr>
          <p:cNvPr name="TextBox 10" id="10"/>
          <p:cNvSpPr txBox="true"/>
          <p:nvPr/>
        </p:nvSpPr>
        <p:spPr>
          <a:xfrm rot="0">
            <a:off x="992238" y="4041427"/>
            <a:ext cx="16303526"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This module collects and analyzes guest feedback to assess service quality and pinpoint areas for improvement.</a:t>
            </a:r>
          </a:p>
        </p:txBody>
      </p:sp>
      <p:grpSp>
        <p:nvGrpSpPr>
          <p:cNvPr name="Group 11" id="11"/>
          <p:cNvGrpSpPr/>
          <p:nvPr/>
        </p:nvGrpSpPr>
        <p:grpSpPr>
          <a:xfrm rot="0">
            <a:off x="987475" y="4904482"/>
            <a:ext cx="16313051" cy="2561630"/>
            <a:chOff x="0" y="0"/>
            <a:chExt cx="21750735" cy="3415507"/>
          </a:xfrm>
        </p:grpSpPr>
        <p:sp>
          <p:nvSpPr>
            <p:cNvPr name="Freeform 12" id="12"/>
            <p:cNvSpPr/>
            <p:nvPr/>
          </p:nvSpPr>
          <p:spPr>
            <a:xfrm flipH="false" flipV="false" rot="0">
              <a:off x="0" y="0"/>
              <a:ext cx="21750782" cy="3415538"/>
            </a:xfrm>
            <a:custGeom>
              <a:avLst/>
              <a:gdLst/>
              <a:ahLst/>
              <a:cxnLst/>
              <a:rect r="r" b="b" t="t" l="l"/>
              <a:pathLst>
                <a:path h="3415538" w="21750782">
                  <a:moveTo>
                    <a:pt x="0" y="346583"/>
                  </a:moveTo>
                  <a:cubicBezTo>
                    <a:pt x="0" y="155194"/>
                    <a:pt x="155702" y="0"/>
                    <a:pt x="347726" y="0"/>
                  </a:cubicBezTo>
                  <a:lnTo>
                    <a:pt x="21403056" y="0"/>
                  </a:lnTo>
                  <a:lnTo>
                    <a:pt x="21403056" y="6350"/>
                  </a:lnTo>
                  <a:lnTo>
                    <a:pt x="21403056" y="0"/>
                  </a:lnTo>
                  <a:cubicBezTo>
                    <a:pt x="21595080" y="0"/>
                    <a:pt x="21750782" y="155194"/>
                    <a:pt x="21750782" y="346583"/>
                  </a:cubicBezTo>
                  <a:lnTo>
                    <a:pt x="21744432" y="346583"/>
                  </a:lnTo>
                  <a:lnTo>
                    <a:pt x="21750782" y="346583"/>
                  </a:lnTo>
                  <a:lnTo>
                    <a:pt x="21750782" y="3068955"/>
                  </a:lnTo>
                  <a:lnTo>
                    <a:pt x="21744432" y="3068955"/>
                  </a:lnTo>
                  <a:lnTo>
                    <a:pt x="21750782" y="3068955"/>
                  </a:lnTo>
                  <a:cubicBezTo>
                    <a:pt x="21750782" y="3260344"/>
                    <a:pt x="21595080" y="3415538"/>
                    <a:pt x="21403056" y="3415538"/>
                  </a:cubicBezTo>
                  <a:lnTo>
                    <a:pt x="21403056" y="3409188"/>
                  </a:lnTo>
                  <a:lnTo>
                    <a:pt x="21403056" y="3415538"/>
                  </a:lnTo>
                  <a:lnTo>
                    <a:pt x="347726" y="3415538"/>
                  </a:lnTo>
                  <a:lnTo>
                    <a:pt x="347726" y="3409188"/>
                  </a:lnTo>
                  <a:lnTo>
                    <a:pt x="347726" y="3415538"/>
                  </a:lnTo>
                  <a:cubicBezTo>
                    <a:pt x="155702" y="3415538"/>
                    <a:pt x="0" y="3260344"/>
                    <a:pt x="0" y="3068955"/>
                  </a:cubicBezTo>
                  <a:lnTo>
                    <a:pt x="0" y="346583"/>
                  </a:lnTo>
                  <a:lnTo>
                    <a:pt x="6350" y="346583"/>
                  </a:lnTo>
                  <a:lnTo>
                    <a:pt x="0" y="346583"/>
                  </a:lnTo>
                  <a:moveTo>
                    <a:pt x="12700" y="346583"/>
                  </a:moveTo>
                  <a:lnTo>
                    <a:pt x="12700" y="3068955"/>
                  </a:lnTo>
                  <a:lnTo>
                    <a:pt x="6350" y="3068955"/>
                  </a:lnTo>
                  <a:lnTo>
                    <a:pt x="12700" y="3068955"/>
                  </a:lnTo>
                  <a:cubicBezTo>
                    <a:pt x="12700" y="3253359"/>
                    <a:pt x="162687" y="3402838"/>
                    <a:pt x="347726" y="3402838"/>
                  </a:cubicBezTo>
                  <a:lnTo>
                    <a:pt x="21403056" y="3402838"/>
                  </a:lnTo>
                  <a:cubicBezTo>
                    <a:pt x="21588095" y="3402838"/>
                    <a:pt x="21738082" y="3253359"/>
                    <a:pt x="21738082" y="3068955"/>
                  </a:cubicBezTo>
                  <a:lnTo>
                    <a:pt x="21738082" y="346583"/>
                  </a:lnTo>
                  <a:cubicBezTo>
                    <a:pt x="21738082" y="162179"/>
                    <a:pt x="21588095" y="12700"/>
                    <a:pt x="21403056" y="12700"/>
                  </a:cubicBezTo>
                  <a:lnTo>
                    <a:pt x="347726" y="12700"/>
                  </a:lnTo>
                  <a:lnTo>
                    <a:pt x="347726" y="6350"/>
                  </a:lnTo>
                  <a:lnTo>
                    <a:pt x="347726" y="12700"/>
                  </a:lnTo>
                  <a:cubicBezTo>
                    <a:pt x="162687" y="12700"/>
                    <a:pt x="12700" y="162179"/>
                    <a:pt x="12700" y="346583"/>
                  </a:cubicBezTo>
                  <a:close/>
                </a:path>
              </a:pathLst>
            </a:custGeom>
            <a:solidFill>
              <a:srgbClr val="FFFFFF">
                <a:alpha val="23922"/>
              </a:srgbClr>
            </a:solidFill>
          </p:spPr>
        </p:sp>
      </p:grpSp>
      <p:grpSp>
        <p:nvGrpSpPr>
          <p:cNvPr name="Group 13" id="13"/>
          <p:cNvGrpSpPr/>
          <p:nvPr/>
        </p:nvGrpSpPr>
        <p:grpSpPr>
          <a:xfrm rot="0">
            <a:off x="1001762" y="4918770"/>
            <a:ext cx="16282839" cy="812899"/>
            <a:chOff x="0" y="0"/>
            <a:chExt cx="21710452" cy="1083865"/>
          </a:xfrm>
        </p:grpSpPr>
        <p:sp>
          <p:nvSpPr>
            <p:cNvPr name="Freeform 14" id="14"/>
            <p:cNvSpPr/>
            <p:nvPr/>
          </p:nvSpPr>
          <p:spPr>
            <a:xfrm flipH="false" flipV="false" rot="0">
              <a:off x="0" y="0"/>
              <a:ext cx="21710396" cy="1083818"/>
            </a:xfrm>
            <a:custGeom>
              <a:avLst/>
              <a:gdLst/>
              <a:ahLst/>
              <a:cxnLst/>
              <a:rect r="r" b="b" t="t" l="l"/>
              <a:pathLst>
                <a:path h="1083818" w="21710396">
                  <a:moveTo>
                    <a:pt x="0" y="0"/>
                  </a:moveTo>
                  <a:lnTo>
                    <a:pt x="21710396" y="0"/>
                  </a:lnTo>
                  <a:lnTo>
                    <a:pt x="21710396" y="1083818"/>
                  </a:lnTo>
                  <a:lnTo>
                    <a:pt x="0" y="1083818"/>
                  </a:lnTo>
                  <a:close/>
                </a:path>
              </a:pathLst>
            </a:custGeom>
            <a:solidFill>
              <a:srgbClr val="FFFFFF">
                <a:alpha val="3922"/>
              </a:srgbClr>
            </a:solidFill>
          </p:spPr>
        </p:sp>
      </p:grpSp>
      <p:sp>
        <p:nvSpPr>
          <p:cNvPr name="TextBox 15" id="15"/>
          <p:cNvSpPr txBox="true"/>
          <p:nvPr/>
        </p:nvSpPr>
        <p:spPr>
          <a:xfrm rot="0">
            <a:off x="1287066" y="5003155"/>
            <a:ext cx="4855220"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Algorithm</a:t>
            </a:r>
          </a:p>
        </p:txBody>
      </p:sp>
      <p:sp>
        <p:nvSpPr>
          <p:cNvPr name="TextBox 16" id="16"/>
          <p:cNvSpPr txBox="true"/>
          <p:nvPr/>
        </p:nvSpPr>
        <p:spPr>
          <a:xfrm rot="0">
            <a:off x="6718846" y="5003155"/>
            <a:ext cx="4850457"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Description</a:t>
            </a:r>
          </a:p>
        </p:txBody>
      </p:sp>
      <p:sp>
        <p:nvSpPr>
          <p:cNvPr name="TextBox 17" id="17"/>
          <p:cNvSpPr txBox="true"/>
          <p:nvPr/>
        </p:nvSpPr>
        <p:spPr>
          <a:xfrm rot="0">
            <a:off x="12145864" y="5003155"/>
            <a:ext cx="4855220"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Time Complexity</a:t>
            </a:r>
          </a:p>
        </p:txBody>
      </p:sp>
      <p:grpSp>
        <p:nvGrpSpPr>
          <p:cNvPr name="Group 18" id="18"/>
          <p:cNvGrpSpPr/>
          <p:nvPr/>
        </p:nvGrpSpPr>
        <p:grpSpPr>
          <a:xfrm rot="0">
            <a:off x="1001762" y="5731669"/>
            <a:ext cx="16282839" cy="1720155"/>
            <a:chOff x="0" y="0"/>
            <a:chExt cx="21710452" cy="2293540"/>
          </a:xfrm>
        </p:grpSpPr>
        <p:sp>
          <p:nvSpPr>
            <p:cNvPr name="Freeform 19" id="19"/>
            <p:cNvSpPr/>
            <p:nvPr/>
          </p:nvSpPr>
          <p:spPr>
            <a:xfrm flipH="false" flipV="false" rot="0">
              <a:off x="0" y="0"/>
              <a:ext cx="21710396" cy="2293493"/>
            </a:xfrm>
            <a:custGeom>
              <a:avLst/>
              <a:gdLst/>
              <a:ahLst/>
              <a:cxnLst/>
              <a:rect r="r" b="b" t="t" l="l"/>
              <a:pathLst>
                <a:path h="2293493" w="21710396">
                  <a:moveTo>
                    <a:pt x="0" y="0"/>
                  </a:moveTo>
                  <a:lnTo>
                    <a:pt x="21710396" y="0"/>
                  </a:lnTo>
                  <a:lnTo>
                    <a:pt x="21710396" y="2293493"/>
                  </a:lnTo>
                  <a:lnTo>
                    <a:pt x="0" y="2293493"/>
                  </a:lnTo>
                  <a:close/>
                </a:path>
              </a:pathLst>
            </a:custGeom>
            <a:solidFill>
              <a:srgbClr val="000000">
                <a:alpha val="3922"/>
              </a:srgbClr>
            </a:solidFill>
          </p:spPr>
        </p:sp>
      </p:grpSp>
      <p:sp>
        <p:nvSpPr>
          <p:cNvPr name="TextBox 20" id="20"/>
          <p:cNvSpPr txBox="true"/>
          <p:nvPr/>
        </p:nvSpPr>
        <p:spPr>
          <a:xfrm rot="0">
            <a:off x="1287066" y="5816054"/>
            <a:ext cx="4855220"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Sentiment Analysis</a:t>
            </a:r>
          </a:p>
        </p:txBody>
      </p:sp>
      <p:sp>
        <p:nvSpPr>
          <p:cNvPr name="TextBox 21" id="21"/>
          <p:cNvSpPr txBox="true"/>
          <p:nvPr/>
        </p:nvSpPr>
        <p:spPr>
          <a:xfrm rot="0">
            <a:off x="6718846" y="5816054"/>
            <a:ext cx="4850457"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Keyword-based approach for identifying positive or negative feedback trends.</a:t>
            </a:r>
          </a:p>
        </p:txBody>
      </p:sp>
      <p:sp>
        <p:nvSpPr>
          <p:cNvPr name="TextBox 22" id="22"/>
          <p:cNvSpPr txBox="true"/>
          <p:nvPr/>
        </p:nvSpPr>
        <p:spPr>
          <a:xfrm rot="0">
            <a:off x="12145864" y="5816054"/>
            <a:ext cx="4855220" cy="54887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1204912"/>
            <a:ext cx="9445526" cy="1790997"/>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Room Booking and Reservation Module</a:t>
            </a:r>
          </a:p>
        </p:txBody>
      </p:sp>
      <p:sp>
        <p:nvSpPr>
          <p:cNvPr name="TextBox 7" id="7"/>
          <p:cNvSpPr txBox="true"/>
          <p:nvPr/>
        </p:nvSpPr>
        <p:spPr>
          <a:xfrm rot="0">
            <a:off x="7850237" y="3325862"/>
            <a:ext cx="9445526"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This module manages room reservations, checks availability, and organizes room options for guests.</a:t>
            </a:r>
          </a:p>
        </p:txBody>
      </p:sp>
      <p:grpSp>
        <p:nvGrpSpPr>
          <p:cNvPr name="Group 8" id="8"/>
          <p:cNvGrpSpPr/>
          <p:nvPr/>
        </p:nvGrpSpPr>
        <p:grpSpPr>
          <a:xfrm rot="0">
            <a:off x="7835950" y="4951959"/>
            <a:ext cx="666453" cy="666452"/>
            <a:chOff x="0" y="0"/>
            <a:chExt cx="888603" cy="888603"/>
          </a:xfrm>
        </p:grpSpPr>
        <p:sp>
          <p:nvSpPr>
            <p:cNvPr name="Freeform 9" id="9"/>
            <p:cNvSpPr/>
            <p:nvPr/>
          </p:nvSpPr>
          <p:spPr>
            <a:xfrm flipH="false" flipV="false" rot="0">
              <a:off x="19050" y="1905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030303"/>
            </a:solidFill>
          </p:spPr>
        </p:sp>
        <p:sp>
          <p:nvSpPr>
            <p:cNvPr name="Freeform 10" id="10"/>
            <p:cNvSpPr/>
            <p:nvPr/>
          </p:nvSpPr>
          <p:spPr>
            <a:xfrm flipH="false" flipV="false" rot="0">
              <a:off x="0" y="0"/>
              <a:ext cx="888619" cy="888619"/>
            </a:xfrm>
            <a:custGeom>
              <a:avLst/>
              <a:gdLst/>
              <a:ahLst/>
              <a:cxnLst/>
              <a:rect r="r" b="b" t="t" l="l"/>
              <a:pathLst>
                <a:path h="888619" w="888619">
                  <a:moveTo>
                    <a:pt x="0" y="359283"/>
                  </a:moveTo>
                  <a:cubicBezTo>
                    <a:pt x="0" y="160909"/>
                    <a:pt x="160909" y="0"/>
                    <a:pt x="359283" y="0"/>
                  </a:cubicBezTo>
                  <a:lnTo>
                    <a:pt x="529336" y="0"/>
                  </a:lnTo>
                  <a:lnTo>
                    <a:pt x="529336" y="19050"/>
                  </a:lnTo>
                  <a:lnTo>
                    <a:pt x="529336" y="0"/>
                  </a:lnTo>
                  <a:cubicBezTo>
                    <a:pt x="727710" y="0"/>
                    <a:pt x="888619" y="160909"/>
                    <a:pt x="888619" y="359283"/>
                  </a:cubicBezTo>
                  <a:lnTo>
                    <a:pt x="888619" y="529336"/>
                  </a:lnTo>
                  <a:lnTo>
                    <a:pt x="869569" y="529336"/>
                  </a:lnTo>
                  <a:lnTo>
                    <a:pt x="888619" y="529336"/>
                  </a:lnTo>
                  <a:cubicBezTo>
                    <a:pt x="888619" y="727710"/>
                    <a:pt x="727710" y="888619"/>
                    <a:pt x="529336" y="888619"/>
                  </a:cubicBezTo>
                  <a:lnTo>
                    <a:pt x="529336" y="869569"/>
                  </a:lnTo>
                  <a:lnTo>
                    <a:pt x="529336" y="888619"/>
                  </a:lnTo>
                  <a:lnTo>
                    <a:pt x="359283" y="888619"/>
                  </a:lnTo>
                  <a:lnTo>
                    <a:pt x="359283" y="869569"/>
                  </a:lnTo>
                  <a:lnTo>
                    <a:pt x="359283" y="888619"/>
                  </a:lnTo>
                  <a:cubicBezTo>
                    <a:pt x="160909" y="888619"/>
                    <a:pt x="0" y="727710"/>
                    <a:pt x="0" y="529336"/>
                  </a:cubicBezTo>
                  <a:lnTo>
                    <a:pt x="0" y="359283"/>
                  </a:lnTo>
                  <a:lnTo>
                    <a:pt x="19050" y="359283"/>
                  </a:lnTo>
                  <a:lnTo>
                    <a:pt x="0" y="359283"/>
                  </a:lnTo>
                  <a:moveTo>
                    <a:pt x="38100" y="359283"/>
                  </a:moveTo>
                  <a:lnTo>
                    <a:pt x="38100" y="529336"/>
                  </a:lnTo>
                  <a:lnTo>
                    <a:pt x="19050" y="529336"/>
                  </a:lnTo>
                  <a:lnTo>
                    <a:pt x="38100" y="529336"/>
                  </a:lnTo>
                  <a:cubicBezTo>
                    <a:pt x="38100" y="706755"/>
                    <a:pt x="181864" y="850519"/>
                    <a:pt x="359283" y="850519"/>
                  </a:cubicBezTo>
                  <a:lnTo>
                    <a:pt x="529336" y="850519"/>
                  </a:lnTo>
                  <a:cubicBezTo>
                    <a:pt x="706755" y="850519"/>
                    <a:pt x="850519" y="706755"/>
                    <a:pt x="850519" y="529336"/>
                  </a:cubicBezTo>
                  <a:lnTo>
                    <a:pt x="850519" y="359283"/>
                  </a:lnTo>
                  <a:lnTo>
                    <a:pt x="869569" y="359283"/>
                  </a:lnTo>
                  <a:lnTo>
                    <a:pt x="850519" y="359283"/>
                  </a:lnTo>
                  <a:cubicBezTo>
                    <a:pt x="850519" y="181864"/>
                    <a:pt x="706755" y="38100"/>
                    <a:pt x="529336" y="38100"/>
                  </a:cubicBezTo>
                  <a:lnTo>
                    <a:pt x="359283" y="38100"/>
                  </a:lnTo>
                  <a:lnTo>
                    <a:pt x="359283" y="19050"/>
                  </a:lnTo>
                  <a:lnTo>
                    <a:pt x="359283" y="38100"/>
                  </a:lnTo>
                  <a:cubicBezTo>
                    <a:pt x="181864" y="38100"/>
                    <a:pt x="38100" y="181864"/>
                    <a:pt x="38100" y="359283"/>
                  </a:cubicBezTo>
                  <a:close/>
                </a:path>
              </a:pathLst>
            </a:custGeom>
            <a:solidFill>
              <a:srgbClr val="FC8337"/>
            </a:solidFill>
          </p:spPr>
        </p:sp>
      </p:grpSp>
      <p:sp>
        <p:nvSpPr>
          <p:cNvPr name="TextBox 11" id="11"/>
          <p:cNvSpPr txBox="true"/>
          <p:nvPr/>
        </p:nvSpPr>
        <p:spPr>
          <a:xfrm rot="0">
            <a:off x="8087617" y="5129659"/>
            <a:ext cx="162966" cy="368201"/>
          </a:xfrm>
          <a:prstGeom prst="rect">
            <a:avLst/>
          </a:prstGeom>
        </p:spPr>
        <p:txBody>
          <a:bodyPr anchor="t" rtlCol="false" tIns="0" lIns="0" bIns="0" rIns="0">
            <a:spAutoFit/>
          </a:bodyPr>
          <a:lstStyle/>
          <a:p>
            <a:pPr algn="ctr">
              <a:lnSpc>
                <a:spcPts val="3312"/>
              </a:lnSpc>
            </a:pPr>
            <a:r>
              <a:rPr lang="en-US" sz="3312" b="true">
                <a:solidFill>
                  <a:srgbClr val="E5E0DF"/>
                </a:solidFill>
                <a:latin typeface="Saira Medium"/>
                <a:ea typeface="Saira Medium"/>
                <a:cs typeface="Saira Medium"/>
                <a:sym typeface="Saira Medium"/>
              </a:rPr>
              <a:t>1</a:t>
            </a:r>
          </a:p>
        </p:txBody>
      </p:sp>
      <p:sp>
        <p:nvSpPr>
          <p:cNvPr name="TextBox 12" id="12"/>
          <p:cNvSpPr txBox="true"/>
          <p:nvPr/>
        </p:nvSpPr>
        <p:spPr>
          <a:xfrm rot="0">
            <a:off x="8771632" y="4956721"/>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Linear Search</a:t>
            </a:r>
          </a:p>
        </p:txBody>
      </p:sp>
      <p:sp>
        <p:nvSpPr>
          <p:cNvPr name="TextBox 13" id="13"/>
          <p:cNvSpPr txBox="true"/>
          <p:nvPr/>
        </p:nvSpPr>
        <p:spPr>
          <a:xfrm rot="0">
            <a:off x="8771632" y="5484019"/>
            <a:ext cx="3659684"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Finds available rooms by searching the room list.</a:t>
            </a:r>
          </a:p>
        </p:txBody>
      </p:sp>
      <p:grpSp>
        <p:nvGrpSpPr>
          <p:cNvPr name="Group 14" id="14"/>
          <p:cNvGrpSpPr/>
          <p:nvPr/>
        </p:nvGrpSpPr>
        <p:grpSpPr>
          <a:xfrm rot="0">
            <a:off x="12700546" y="4951959"/>
            <a:ext cx="666452" cy="666452"/>
            <a:chOff x="0" y="0"/>
            <a:chExt cx="888603" cy="888603"/>
          </a:xfrm>
        </p:grpSpPr>
        <p:sp>
          <p:nvSpPr>
            <p:cNvPr name="Freeform 15" id="15"/>
            <p:cNvSpPr/>
            <p:nvPr/>
          </p:nvSpPr>
          <p:spPr>
            <a:xfrm flipH="false" flipV="false" rot="0">
              <a:off x="19050" y="1905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030303"/>
            </a:solidFill>
          </p:spPr>
        </p:sp>
        <p:sp>
          <p:nvSpPr>
            <p:cNvPr name="Freeform 16" id="16"/>
            <p:cNvSpPr/>
            <p:nvPr/>
          </p:nvSpPr>
          <p:spPr>
            <a:xfrm flipH="false" flipV="false" rot="0">
              <a:off x="0" y="0"/>
              <a:ext cx="888619" cy="888619"/>
            </a:xfrm>
            <a:custGeom>
              <a:avLst/>
              <a:gdLst/>
              <a:ahLst/>
              <a:cxnLst/>
              <a:rect r="r" b="b" t="t" l="l"/>
              <a:pathLst>
                <a:path h="888619" w="888619">
                  <a:moveTo>
                    <a:pt x="0" y="359283"/>
                  </a:moveTo>
                  <a:cubicBezTo>
                    <a:pt x="0" y="160909"/>
                    <a:pt x="160909" y="0"/>
                    <a:pt x="359283" y="0"/>
                  </a:cubicBezTo>
                  <a:lnTo>
                    <a:pt x="529336" y="0"/>
                  </a:lnTo>
                  <a:lnTo>
                    <a:pt x="529336" y="19050"/>
                  </a:lnTo>
                  <a:lnTo>
                    <a:pt x="529336" y="0"/>
                  </a:lnTo>
                  <a:cubicBezTo>
                    <a:pt x="727710" y="0"/>
                    <a:pt x="888619" y="160909"/>
                    <a:pt x="888619" y="359283"/>
                  </a:cubicBezTo>
                  <a:lnTo>
                    <a:pt x="888619" y="529336"/>
                  </a:lnTo>
                  <a:lnTo>
                    <a:pt x="869569" y="529336"/>
                  </a:lnTo>
                  <a:lnTo>
                    <a:pt x="888619" y="529336"/>
                  </a:lnTo>
                  <a:cubicBezTo>
                    <a:pt x="888619" y="727710"/>
                    <a:pt x="727710" y="888619"/>
                    <a:pt x="529336" y="888619"/>
                  </a:cubicBezTo>
                  <a:lnTo>
                    <a:pt x="529336" y="869569"/>
                  </a:lnTo>
                  <a:lnTo>
                    <a:pt x="529336" y="888619"/>
                  </a:lnTo>
                  <a:lnTo>
                    <a:pt x="359283" y="888619"/>
                  </a:lnTo>
                  <a:lnTo>
                    <a:pt x="359283" y="869569"/>
                  </a:lnTo>
                  <a:lnTo>
                    <a:pt x="359283" y="888619"/>
                  </a:lnTo>
                  <a:cubicBezTo>
                    <a:pt x="160909" y="888619"/>
                    <a:pt x="0" y="727710"/>
                    <a:pt x="0" y="529336"/>
                  </a:cubicBezTo>
                  <a:lnTo>
                    <a:pt x="0" y="359283"/>
                  </a:lnTo>
                  <a:lnTo>
                    <a:pt x="19050" y="359283"/>
                  </a:lnTo>
                  <a:lnTo>
                    <a:pt x="0" y="359283"/>
                  </a:lnTo>
                  <a:moveTo>
                    <a:pt x="38100" y="359283"/>
                  </a:moveTo>
                  <a:lnTo>
                    <a:pt x="38100" y="529336"/>
                  </a:lnTo>
                  <a:lnTo>
                    <a:pt x="19050" y="529336"/>
                  </a:lnTo>
                  <a:lnTo>
                    <a:pt x="38100" y="529336"/>
                  </a:lnTo>
                  <a:cubicBezTo>
                    <a:pt x="38100" y="706755"/>
                    <a:pt x="181864" y="850519"/>
                    <a:pt x="359283" y="850519"/>
                  </a:cubicBezTo>
                  <a:lnTo>
                    <a:pt x="529336" y="850519"/>
                  </a:lnTo>
                  <a:cubicBezTo>
                    <a:pt x="706755" y="850519"/>
                    <a:pt x="850519" y="706755"/>
                    <a:pt x="850519" y="529336"/>
                  </a:cubicBezTo>
                  <a:lnTo>
                    <a:pt x="850519" y="359283"/>
                  </a:lnTo>
                  <a:lnTo>
                    <a:pt x="869569" y="359283"/>
                  </a:lnTo>
                  <a:lnTo>
                    <a:pt x="850519" y="359283"/>
                  </a:lnTo>
                  <a:cubicBezTo>
                    <a:pt x="850519" y="181864"/>
                    <a:pt x="706755" y="38100"/>
                    <a:pt x="529336" y="38100"/>
                  </a:cubicBezTo>
                  <a:lnTo>
                    <a:pt x="359283" y="38100"/>
                  </a:lnTo>
                  <a:lnTo>
                    <a:pt x="359283" y="19050"/>
                  </a:lnTo>
                  <a:lnTo>
                    <a:pt x="359283" y="38100"/>
                  </a:lnTo>
                  <a:cubicBezTo>
                    <a:pt x="181864" y="38100"/>
                    <a:pt x="38100" y="181864"/>
                    <a:pt x="38100" y="359283"/>
                  </a:cubicBezTo>
                  <a:close/>
                </a:path>
              </a:pathLst>
            </a:custGeom>
            <a:solidFill>
              <a:srgbClr val="FC8337"/>
            </a:solidFill>
          </p:spPr>
        </p:sp>
      </p:grpSp>
      <p:sp>
        <p:nvSpPr>
          <p:cNvPr name="TextBox 17" id="17"/>
          <p:cNvSpPr txBox="true"/>
          <p:nvPr/>
        </p:nvSpPr>
        <p:spPr>
          <a:xfrm rot="0">
            <a:off x="12903845" y="5129659"/>
            <a:ext cx="259854" cy="368201"/>
          </a:xfrm>
          <a:prstGeom prst="rect">
            <a:avLst/>
          </a:prstGeom>
        </p:spPr>
        <p:txBody>
          <a:bodyPr anchor="t" rtlCol="false" tIns="0" lIns="0" bIns="0" rIns="0">
            <a:spAutoFit/>
          </a:bodyPr>
          <a:lstStyle/>
          <a:p>
            <a:pPr algn="ctr">
              <a:lnSpc>
                <a:spcPts val="3312"/>
              </a:lnSpc>
            </a:pPr>
            <a:r>
              <a:rPr lang="en-US" sz="3312" b="true">
                <a:solidFill>
                  <a:srgbClr val="E5E0DF"/>
                </a:solidFill>
                <a:latin typeface="Saira Medium"/>
                <a:ea typeface="Saira Medium"/>
                <a:cs typeface="Saira Medium"/>
                <a:sym typeface="Saira Medium"/>
              </a:rPr>
              <a:t>2</a:t>
            </a:r>
          </a:p>
        </p:txBody>
      </p:sp>
      <p:sp>
        <p:nvSpPr>
          <p:cNvPr name="TextBox 18" id="18"/>
          <p:cNvSpPr txBox="true"/>
          <p:nvPr/>
        </p:nvSpPr>
        <p:spPr>
          <a:xfrm rot="0">
            <a:off x="13636229" y="4956721"/>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Sorting</a:t>
            </a:r>
          </a:p>
        </p:txBody>
      </p:sp>
      <p:sp>
        <p:nvSpPr>
          <p:cNvPr name="TextBox 19" id="19"/>
          <p:cNvSpPr txBox="true"/>
          <p:nvPr/>
        </p:nvSpPr>
        <p:spPr>
          <a:xfrm rot="0">
            <a:off x="13636229" y="5484019"/>
            <a:ext cx="3659684"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Sorts rooms by criteria such as price or type.</a:t>
            </a:r>
          </a:p>
        </p:txBody>
      </p:sp>
      <p:grpSp>
        <p:nvGrpSpPr>
          <p:cNvPr name="Group 20" id="20"/>
          <p:cNvGrpSpPr/>
          <p:nvPr/>
        </p:nvGrpSpPr>
        <p:grpSpPr>
          <a:xfrm rot="0">
            <a:off x="7835950" y="7074694"/>
            <a:ext cx="666453" cy="666452"/>
            <a:chOff x="0" y="0"/>
            <a:chExt cx="888603" cy="888603"/>
          </a:xfrm>
        </p:grpSpPr>
        <p:sp>
          <p:nvSpPr>
            <p:cNvPr name="Freeform 21" id="21"/>
            <p:cNvSpPr/>
            <p:nvPr/>
          </p:nvSpPr>
          <p:spPr>
            <a:xfrm flipH="false" flipV="false" rot="0">
              <a:off x="19050" y="1905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030303"/>
            </a:solidFill>
          </p:spPr>
        </p:sp>
        <p:sp>
          <p:nvSpPr>
            <p:cNvPr name="Freeform 22" id="22"/>
            <p:cNvSpPr/>
            <p:nvPr/>
          </p:nvSpPr>
          <p:spPr>
            <a:xfrm flipH="false" flipV="false" rot="0">
              <a:off x="0" y="0"/>
              <a:ext cx="888619" cy="888619"/>
            </a:xfrm>
            <a:custGeom>
              <a:avLst/>
              <a:gdLst/>
              <a:ahLst/>
              <a:cxnLst/>
              <a:rect r="r" b="b" t="t" l="l"/>
              <a:pathLst>
                <a:path h="888619" w="888619">
                  <a:moveTo>
                    <a:pt x="0" y="359283"/>
                  </a:moveTo>
                  <a:cubicBezTo>
                    <a:pt x="0" y="160909"/>
                    <a:pt x="160909" y="0"/>
                    <a:pt x="359283" y="0"/>
                  </a:cubicBezTo>
                  <a:lnTo>
                    <a:pt x="529336" y="0"/>
                  </a:lnTo>
                  <a:lnTo>
                    <a:pt x="529336" y="19050"/>
                  </a:lnTo>
                  <a:lnTo>
                    <a:pt x="529336" y="0"/>
                  </a:lnTo>
                  <a:cubicBezTo>
                    <a:pt x="727710" y="0"/>
                    <a:pt x="888619" y="160909"/>
                    <a:pt x="888619" y="359283"/>
                  </a:cubicBezTo>
                  <a:lnTo>
                    <a:pt x="888619" y="529336"/>
                  </a:lnTo>
                  <a:lnTo>
                    <a:pt x="869569" y="529336"/>
                  </a:lnTo>
                  <a:lnTo>
                    <a:pt x="888619" y="529336"/>
                  </a:lnTo>
                  <a:cubicBezTo>
                    <a:pt x="888619" y="727710"/>
                    <a:pt x="727710" y="888619"/>
                    <a:pt x="529336" y="888619"/>
                  </a:cubicBezTo>
                  <a:lnTo>
                    <a:pt x="529336" y="869569"/>
                  </a:lnTo>
                  <a:lnTo>
                    <a:pt x="529336" y="888619"/>
                  </a:lnTo>
                  <a:lnTo>
                    <a:pt x="359283" y="888619"/>
                  </a:lnTo>
                  <a:lnTo>
                    <a:pt x="359283" y="869569"/>
                  </a:lnTo>
                  <a:lnTo>
                    <a:pt x="359283" y="888619"/>
                  </a:lnTo>
                  <a:cubicBezTo>
                    <a:pt x="160909" y="888619"/>
                    <a:pt x="0" y="727710"/>
                    <a:pt x="0" y="529336"/>
                  </a:cubicBezTo>
                  <a:lnTo>
                    <a:pt x="0" y="359283"/>
                  </a:lnTo>
                  <a:lnTo>
                    <a:pt x="19050" y="359283"/>
                  </a:lnTo>
                  <a:lnTo>
                    <a:pt x="0" y="359283"/>
                  </a:lnTo>
                  <a:moveTo>
                    <a:pt x="38100" y="359283"/>
                  </a:moveTo>
                  <a:lnTo>
                    <a:pt x="38100" y="529336"/>
                  </a:lnTo>
                  <a:lnTo>
                    <a:pt x="19050" y="529336"/>
                  </a:lnTo>
                  <a:lnTo>
                    <a:pt x="38100" y="529336"/>
                  </a:lnTo>
                  <a:cubicBezTo>
                    <a:pt x="38100" y="706755"/>
                    <a:pt x="181864" y="850519"/>
                    <a:pt x="359283" y="850519"/>
                  </a:cubicBezTo>
                  <a:lnTo>
                    <a:pt x="529336" y="850519"/>
                  </a:lnTo>
                  <a:cubicBezTo>
                    <a:pt x="706755" y="850519"/>
                    <a:pt x="850519" y="706755"/>
                    <a:pt x="850519" y="529336"/>
                  </a:cubicBezTo>
                  <a:lnTo>
                    <a:pt x="850519" y="359283"/>
                  </a:lnTo>
                  <a:lnTo>
                    <a:pt x="869569" y="359283"/>
                  </a:lnTo>
                  <a:lnTo>
                    <a:pt x="850519" y="359283"/>
                  </a:lnTo>
                  <a:cubicBezTo>
                    <a:pt x="850519" y="181864"/>
                    <a:pt x="706755" y="38100"/>
                    <a:pt x="529336" y="38100"/>
                  </a:cubicBezTo>
                  <a:lnTo>
                    <a:pt x="359283" y="38100"/>
                  </a:lnTo>
                  <a:lnTo>
                    <a:pt x="359283" y="19050"/>
                  </a:lnTo>
                  <a:lnTo>
                    <a:pt x="359283" y="38100"/>
                  </a:lnTo>
                  <a:cubicBezTo>
                    <a:pt x="181864" y="38100"/>
                    <a:pt x="38100" y="181864"/>
                    <a:pt x="38100" y="359283"/>
                  </a:cubicBezTo>
                  <a:close/>
                </a:path>
              </a:pathLst>
            </a:custGeom>
            <a:solidFill>
              <a:srgbClr val="FC8337"/>
            </a:solidFill>
          </p:spPr>
        </p:sp>
      </p:grpSp>
      <p:sp>
        <p:nvSpPr>
          <p:cNvPr name="TextBox 23" id="23"/>
          <p:cNvSpPr txBox="true"/>
          <p:nvPr/>
        </p:nvSpPr>
        <p:spPr>
          <a:xfrm rot="0">
            <a:off x="8040737" y="7252395"/>
            <a:ext cx="256878" cy="368201"/>
          </a:xfrm>
          <a:prstGeom prst="rect">
            <a:avLst/>
          </a:prstGeom>
        </p:spPr>
        <p:txBody>
          <a:bodyPr anchor="t" rtlCol="false" tIns="0" lIns="0" bIns="0" rIns="0">
            <a:spAutoFit/>
          </a:bodyPr>
          <a:lstStyle/>
          <a:p>
            <a:pPr algn="ctr">
              <a:lnSpc>
                <a:spcPts val="3312"/>
              </a:lnSpc>
            </a:pPr>
            <a:r>
              <a:rPr lang="en-US" sz="3312" b="true">
                <a:solidFill>
                  <a:srgbClr val="E5E0DF"/>
                </a:solidFill>
                <a:latin typeface="Saira Medium"/>
                <a:ea typeface="Saira Medium"/>
                <a:cs typeface="Saira Medium"/>
                <a:sym typeface="Saira Medium"/>
              </a:rPr>
              <a:t>3</a:t>
            </a:r>
          </a:p>
        </p:txBody>
      </p:sp>
      <p:sp>
        <p:nvSpPr>
          <p:cNvPr name="TextBox 24" id="24"/>
          <p:cNvSpPr txBox="true"/>
          <p:nvPr/>
        </p:nvSpPr>
        <p:spPr>
          <a:xfrm rot="0">
            <a:off x="8771632" y="707945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Time Complexity</a:t>
            </a:r>
          </a:p>
        </p:txBody>
      </p:sp>
      <p:sp>
        <p:nvSpPr>
          <p:cNvPr name="TextBox 25" id="25"/>
          <p:cNvSpPr txBox="true"/>
          <p:nvPr/>
        </p:nvSpPr>
        <p:spPr>
          <a:xfrm rot="0">
            <a:off x="8771632" y="7606754"/>
            <a:ext cx="8524131"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Linear Search: Time complexity of O(n), efficient for moderate room lists. Bubble Sort: Complexity of O(n²); useful for smaller room inventories to provide organized room choices.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2145804"/>
            <a:ext cx="9121229"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Check-In/Check-Out Module</a:t>
            </a:r>
          </a:p>
        </p:txBody>
      </p:sp>
      <p:sp>
        <p:nvSpPr>
          <p:cNvPr name="TextBox 7" id="7"/>
          <p:cNvSpPr txBox="true"/>
          <p:nvPr/>
        </p:nvSpPr>
        <p:spPr>
          <a:xfrm rot="0">
            <a:off x="7850237" y="3380780"/>
            <a:ext cx="9445526"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Manages guest arrivals/departures, updates room status, and maintains guest records.</a:t>
            </a:r>
          </a:p>
        </p:txBody>
      </p:sp>
      <p:sp>
        <p:nvSpPr>
          <p:cNvPr name="Freeform 8" id="8" descr="preencoded.png"/>
          <p:cNvSpPr/>
          <p:nvPr/>
        </p:nvSpPr>
        <p:spPr>
          <a:xfrm flipH="false" flipV="false" rot="0">
            <a:off x="7850237" y="4702225"/>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Id5"/>
            <a:stretch>
              <a:fillRect l="0" t="0" r="0" b="0"/>
            </a:stretch>
          </a:blipFill>
        </p:spPr>
      </p:sp>
      <p:sp>
        <p:nvSpPr>
          <p:cNvPr name="TextBox 9" id="9"/>
          <p:cNvSpPr txBox="true"/>
          <p:nvPr/>
        </p:nvSpPr>
        <p:spPr>
          <a:xfrm rot="0">
            <a:off x="7850237" y="568493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Queue</a:t>
            </a:r>
          </a:p>
        </p:txBody>
      </p:sp>
      <p:sp>
        <p:nvSpPr>
          <p:cNvPr name="TextBox 10" id="10"/>
          <p:cNvSpPr txBox="true"/>
          <p:nvPr/>
        </p:nvSpPr>
        <p:spPr>
          <a:xfrm rot="0">
            <a:off x="7850237" y="6212235"/>
            <a:ext cx="4510088"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Implements First-In-First-Out (FIFO) order for check-ins/check-outs, especially useful during busy hours.</a:t>
            </a:r>
          </a:p>
        </p:txBody>
      </p:sp>
      <p:sp>
        <p:nvSpPr>
          <p:cNvPr name="Freeform 11" id="11" descr="preencoded.png"/>
          <p:cNvSpPr/>
          <p:nvPr/>
        </p:nvSpPr>
        <p:spPr>
          <a:xfrm flipH="false" flipV="false" rot="0">
            <a:off x="12785526" y="4702225"/>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sp>
        <p:nvSpPr>
          <p:cNvPr name="TextBox 12" id="12"/>
          <p:cNvSpPr txBox="true"/>
          <p:nvPr/>
        </p:nvSpPr>
        <p:spPr>
          <a:xfrm rot="0">
            <a:off x="12785526" y="568493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Time Complexity</a:t>
            </a:r>
          </a:p>
        </p:txBody>
      </p:sp>
      <p:sp>
        <p:nvSpPr>
          <p:cNvPr name="TextBox 13" id="13"/>
          <p:cNvSpPr txBox="true"/>
          <p:nvPr/>
        </p:nvSpPr>
        <p:spPr>
          <a:xfrm rot="0">
            <a:off x="12785526" y="6212235"/>
            <a:ext cx="4510236" cy="1909762"/>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Queue Operations (Enqueue/Dequeue): O(1) complexity, enabling quick processing of guests.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1342728"/>
            <a:ext cx="9275117"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Billing and Payment Module</a:t>
            </a:r>
          </a:p>
        </p:txBody>
      </p:sp>
      <p:sp>
        <p:nvSpPr>
          <p:cNvPr name="TextBox 8" id="8"/>
          <p:cNvSpPr txBox="true"/>
          <p:nvPr/>
        </p:nvSpPr>
        <p:spPr>
          <a:xfrm rot="0">
            <a:off x="992238" y="2577704"/>
            <a:ext cx="9445526"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Calculates room rates, service charges, taxes, and manages invoices and payment processing.</a:t>
            </a:r>
          </a:p>
        </p:txBody>
      </p:sp>
      <p:grpSp>
        <p:nvGrpSpPr>
          <p:cNvPr name="Group 9" id="9"/>
          <p:cNvGrpSpPr/>
          <p:nvPr/>
        </p:nvGrpSpPr>
        <p:grpSpPr>
          <a:xfrm rot="0">
            <a:off x="977950" y="3884860"/>
            <a:ext cx="4609654" cy="2626667"/>
            <a:chOff x="0" y="0"/>
            <a:chExt cx="6146205" cy="3502223"/>
          </a:xfrm>
        </p:grpSpPr>
        <p:sp>
          <p:nvSpPr>
            <p:cNvPr name="Freeform 10" id="10"/>
            <p:cNvSpPr/>
            <p:nvPr/>
          </p:nvSpPr>
          <p:spPr>
            <a:xfrm flipH="false" flipV="false" rot="0">
              <a:off x="19050" y="19050"/>
              <a:ext cx="6108192" cy="3464052"/>
            </a:xfrm>
            <a:custGeom>
              <a:avLst/>
              <a:gdLst/>
              <a:ahLst/>
              <a:cxnLst/>
              <a:rect r="r" b="b" t="t" l="l"/>
              <a:pathLst>
                <a:path h="3464052" w="6108192">
                  <a:moveTo>
                    <a:pt x="0" y="340233"/>
                  </a:moveTo>
                  <a:cubicBezTo>
                    <a:pt x="0" y="152273"/>
                    <a:pt x="153035" y="0"/>
                    <a:pt x="341884" y="0"/>
                  </a:cubicBezTo>
                  <a:lnTo>
                    <a:pt x="5766308" y="0"/>
                  </a:lnTo>
                  <a:cubicBezTo>
                    <a:pt x="5955157" y="0"/>
                    <a:pt x="6108192" y="152273"/>
                    <a:pt x="6108192" y="340233"/>
                  </a:cubicBezTo>
                  <a:lnTo>
                    <a:pt x="6108192" y="3123819"/>
                  </a:lnTo>
                  <a:cubicBezTo>
                    <a:pt x="6108192" y="3311779"/>
                    <a:pt x="5955157" y="3464052"/>
                    <a:pt x="5766308" y="3464052"/>
                  </a:cubicBezTo>
                  <a:lnTo>
                    <a:pt x="341884" y="3464052"/>
                  </a:lnTo>
                  <a:cubicBezTo>
                    <a:pt x="153035" y="3464052"/>
                    <a:pt x="0" y="3311779"/>
                    <a:pt x="0" y="3123819"/>
                  </a:cubicBezTo>
                  <a:close/>
                </a:path>
              </a:pathLst>
            </a:custGeom>
            <a:solidFill>
              <a:srgbClr val="030303"/>
            </a:solidFill>
          </p:spPr>
        </p:sp>
        <p:sp>
          <p:nvSpPr>
            <p:cNvPr name="Freeform 11" id="11"/>
            <p:cNvSpPr/>
            <p:nvPr/>
          </p:nvSpPr>
          <p:spPr>
            <a:xfrm flipH="false" flipV="false" rot="0">
              <a:off x="0" y="0"/>
              <a:ext cx="6146292" cy="3502279"/>
            </a:xfrm>
            <a:custGeom>
              <a:avLst/>
              <a:gdLst/>
              <a:ahLst/>
              <a:cxnLst/>
              <a:rect r="r" b="b" t="t" l="l"/>
              <a:pathLst>
                <a:path h="3502279" w="6146292">
                  <a:moveTo>
                    <a:pt x="0" y="359283"/>
                  </a:moveTo>
                  <a:cubicBezTo>
                    <a:pt x="0" y="160782"/>
                    <a:pt x="161671" y="0"/>
                    <a:pt x="360934" y="0"/>
                  </a:cubicBezTo>
                  <a:lnTo>
                    <a:pt x="5785358" y="0"/>
                  </a:lnTo>
                  <a:lnTo>
                    <a:pt x="5785358" y="19050"/>
                  </a:lnTo>
                  <a:lnTo>
                    <a:pt x="5785358" y="0"/>
                  </a:lnTo>
                  <a:cubicBezTo>
                    <a:pt x="5984621" y="0"/>
                    <a:pt x="6146292" y="160782"/>
                    <a:pt x="6146292" y="359283"/>
                  </a:cubicBezTo>
                  <a:lnTo>
                    <a:pt x="6127242" y="359283"/>
                  </a:lnTo>
                  <a:lnTo>
                    <a:pt x="6146292" y="359283"/>
                  </a:lnTo>
                  <a:lnTo>
                    <a:pt x="6146292" y="3142869"/>
                  </a:lnTo>
                  <a:lnTo>
                    <a:pt x="6127242" y="3142869"/>
                  </a:lnTo>
                  <a:lnTo>
                    <a:pt x="6146292" y="3142869"/>
                  </a:lnTo>
                  <a:cubicBezTo>
                    <a:pt x="6146292" y="3341370"/>
                    <a:pt x="5984621" y="3502152"/>
                    <a:pt x="5785358" y="3502152"/>
                  </a:cubicBezTo>
                  <a:lnTo>
                    <a:pt x="5785358" y="3483102"/>
                  </a:lnTo>
                  <a:lnTo>
                    <a:pt x="5785358" y="3502152"/>
                  </a:lnTo>
                  <a:lnTo>
                    <a:pt x="360934" y="3502152"/>
                  </a:lnTo>
                  <a:lnTo>
                    <a:pt x="360934" y="3483102"/>
                  </a:lnTo>
                  <a:lnTo>
                    <a:pt x="360934" y="3502152"/>
                  </a:lnTo>
                  <a:cubicBezTo>
                    <a:pt x="161671" y="3502279"/>
                    <a:pt x="0" y="3341497"/>
                    <a:pt x="0" y="3142869"/>
                  </a:cubicBezTo>
                  <a:lnTo>
                    <a:pt x="0" y="359283"/>
                  </a:lnTo>
                  <a:lnTo>
                    <a:pt x="19050" y="359283"/>
                  </a:lnTo>
                  <a:lnTo>
                    <a:pt x="0" y="359283"/>
                  </a:lnTo>
                  <a:moveTo>
                    <a:pt x="38100" y="359283"/>
                  </a:moveTo>
                  <a:lnTo>
                    <a:pt x="38100" y="3142869"/>
                  </a:lnTo>
                  <a:lnTo>
                    <a:pt x="19050" y="3142869"/>
                  </a:lnTo>
                  <a:lnTo>
                    <a:pt x="38100" y="3142869"/>
                  </a:lnTo>
                  <a:cubicBezTo>
                    <a:pt x="38100" y="3320161"/>
                    <a:pt x="182499" y="3464052"/>
                    <a:pt x="360934" y="3464052"/>
                  </a:cubicBezTo>
                  <a:lnTo>
                    <a:pt x="5785358" y="3464052"/>
                  </a:lnTo>
                  <a:cubicBezTo>
                    <a:pt x="5963666" y="3464052"/>
                    <a:pt x="6108192" y="3320161"/>
                    <a:pt x="6108192" y="3142869"/>
                  </a:cubicBezTo>
                  <a:lnTo>
                    <a:pt x="6108192" y="359283"/>
                  </a:lnTo>
                  <a:cubicBezTo>
                    <a:pt x="6108065" y="181991"/>
                    <a:pt x="5963666" y="38100"/>
                    <a:pt x="5785358" y="38100"/>
                  </a:cubicBezTo>
                  <a:lnTo>
                    <a:pt x="360934" y="38100"/>
                  </a:lnTo>
                  <a:lnTo>
                    <a:pt x="360934" y="19050"/>
                  </a:lnTo>
                  <a:lnTo>
                    <a:pt x="360934" y="38100"/>
                  </a:lnTo>
                  <a:cubicBezTo>
                    <a:pt x="182499" y="38100"/>
                    <a:pt x="38100" y="181991"/>
                    <a:pt x="38100" y="359283"/>
                  </a:cubicBezTo>
                  <a:close/>
                </a:path>
              </a:pathLst>
            </a:custGeom>
            <a:solidFill>
              <a:srgbClr val="FC8337"/>
            </a:solidFill>
          </p:spPr>
        </p:sp>
      </p:grpSp>
      <p:sp>
        <p:nvSpPr>
          <p:cNvPr name="TextBox 12" id="12"/>
          <p:cNvSpPr txBox="true"/>
          <p:nvPr/>
        </p:nvSpPr>
        <p:spPr>
          <a:xfrm rot="0">
            <a:off x="1304330" y="420171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Simple Calculation</a:t>
            </a:r>
          </a:p>
        </p:txBody>
      </p:sp>
      <p:sp>
        <p:nvSpPr>
          <p:cNvPr name="TextBox 13" id="13"/>
          <p:cNvSpPr txBox="true"/>
          <p:nvPr/>
        </p:nvSpPr>
        <p:spPr>
          <a:xfrm rot="0">
            <a:off x="1304330" y="4729014"/>
            <a:ext cx="3956894"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Computes total charges, including taxes and services.</a:t>
            </a:r>
          </a:p>
        </p:txBody>
      </p:sp>
      <p:grpSp>
        <p:nvGrpSpPr>
          <p:cNvPr name="Group 14" id="14"/>
          <p:cNvGrpSpPr/>
          <p:nvPr/>
        </p:nvGrpSpPr>
        <p:grpSpPr>
          <a:xfrm rot="0">
            <a:off x="5842546" y="3884860"/>
            <a:ext cx="4609654" cy="2626667"/>
            <a:chOff x="0" y="0"/>
            <a:chExt cx="6146205" cy="3502223"/>
          </a:xfrm>
        </p:grpSpPr>
        <p:sp>
          <p:nvSpPr>
            <p:cNvPr name="Freeform 15" id="15"/>
            <p:cNvSpPr/>
            <p:nvPr/>
          </p:nvSpPr>
          <p:spPr>
            <a:xfrm flipH="false" flipV="false" rot="0">
              <a:off x="19050" y="19050"/>
              <a:ext cx="6108192" cy="3464052"/>
            </a:xfrm>
            <a:custGeom>
              <a:avLst/>
              <a:gdLst/>
              <a:ahLst/>
              <a:cxnLst/>
              <a:rect r="r" b="b" t="t" l="l"/>
              <a:pathLst>
                <a:path h="3464052" w="6108192">
                  <a:moveTo>
                    <a:pt x="0" y="340233"/>
                  </a:moveTo>
                  <a:cubicBezTo>
                    <a:pt x="0" y="152273"/>
                    <a:pt x="153035" y="0"/>
                    <a:pt x="341884" y="0"/>
                  </a:cubicBezTo>
                  <a:lnTo>
                    <a:pt x="5766308" y="0"/>
                  </a:lnTo>
                  <a:cubicBezTo>
                    <a:pt x="5955157" y="0"/>
                    <a:pt x="6108192" y="152273"/>
                    <a:pt x="6108192" y="340233"/>
                  </a:cubicBezTo>
                  <a:lnTo>
                    <a:pt x="6108192" y="3123819"/>
                  </a:lnTo>
                  <a:cubicBezTo>
                    <a:pt x="6108192" y="3311779"/>
                    <a:pt x="5955157" y="3464052"/>
                    <a:pt x="5766308" y="3464052"/>
                  </a:cubicBezTo>
                  <a:lnTo>
                    <a:pt x="341884" y="3464052"/>
                  </a:lnTo>
                  <a:cubicBezTo>
                    <a:pt x="153035" y="3464052"/>
                    <a:pt x="0" y="3311779"/>
                    <a:pt x="0" y="3123819"/>
                  </a:cubicBezTo>
                  <a:close/>
                </a:path>
              </a:pathLst>
            </a:custGeom>
            <a:solidFill>
              <a:srgbClr val="030303"/>
            </a:solidFill>
          </p:spPr>
        </p:sp>
        <p:sp>
          <p:nvSpPr>
            <p:cNvPr name="Freeform 16" id="16"/>
            <p:cNvSpPr/>
            <p:nvPr/>
          </p:nvSpPr>
          <p:spPr>
            <a:xfrm flipH="false" flipV="false" rot="0">
              <a:off x="0" y="0"/>
              <a:ext cx="6146292" cy="3502279"/>
            </a:xfrm>
            <a:custGeom>
              <a:avLst/>
              <a:gdLst/>
              <a:ahLst/>
              <a:cxnLst/>
              <a:rect r="r" b="b" t="t" l="l"/>
              <a:pathLst>
                <a:path h="3502279" w="6146292">
                  <a:moveTo>
                    <a:pt x="0" y="359283"/>
                  </a:moveTo>
                  <a:cubicBezTo>
                    <a:pt x="0" y="160782"/>
                    <a:pt x="161671" y="0"/>
                    <a:pt x="360934" y="0"/>
                  </a:cubicBezTo>
                  <a:lnTo>
                    <a:pt x="5785358" y="0"/>
                  </a:lnTo>
                  <a:lnTo>
                    <a:pt x="5785358" y="19050"/>
                  </a:lnTo>
                  <a:lnTo>
                    <a:pt x="5785358" y="0"/>
                  </a:lnTo>
                  <a:cubicBezTo>
                    <a:pt x="5984621" y="0"/>
                    <a:pt x="6146292" y="160782"/>
                    <a:pt x="6146292" y="359283"/>
                  </a:cubicBezTo>
                  <a:lnTo>
                    <a:pt x="6127242" y="359283"/>
                  </a:lnTo>
                  <a:lnTo>
                    <a:pt x="6146292" y="359283"/>
                  </a:lnTo>
                  <a:lnTo>
                    <a:pt x="6146292" y="3142869"/>
                  </a:lnTo>
                  <a:lnTo>
                    <a:pt x="6127242" y="3142869"/>
                  </a:lnTo>
                  <a:lnTo>
                    <a:pt x="6146292" y="3142869"/>
                  </a:lnTo>
                  <a:cubicBezTo>
                    <a:pt x="6146292" y="3341370"/>
                    <a:pt x="5984621" y="3502152"/>
                    <a:pt x="5785358" y="3502152"/>
                  </a:cubicBezTo>
                  <a:lnTo>
                    <a:pt x="5785358" y="3483102"/>
                  </a:lnTo>
                  <a:lnTo>
                    <a:pt x="5785358" y="3502152"/>
                  </a:lnTo>
                  <a:lnTo>
                    <a:pt x="360934" y="3502152"/>
                  </a:lnTo>
                  <a:lnTo>
                    <a:pt x="360934" y="3483102"/>
                  </a:lnTo>
                  <a:lnTo>
                    <a:pt x="360934" y="3502152"/>
                  </a:lnTo>
                  <a:cubicBezTo>
                    <a:pt x="161671" y="3502279"/>
                    <a:pt x="0" y="3341497"/>
                    <a:pt x="0" y="3142869"/>
                  </a:cubicBezTo>
                  <a:lnTo>
                    <a:pt x="0" y="359283"/>
                  </a:lnTo>
                  <a:lnTo>
                    <a:pt x="19050" y="359283"/>
                  </a:lnTo>
                  <a:lnTo>
                    <a:pt x="0" y="359283"/>
                  </a:lnTo>
                  <a:moveTo>
                    <a:pt x="38100" y="359283"/>
                  </a:moveTo>
                  <a:lnTo>
                    <a:pt x="38100" y="3142869"/>
                  </a:lnTo>
                  <a:lnTo>
                    <a:pt x="19050" y="3142869"/>
                  </a:lnTo>
                  <a:lnTo>
                    <a:pt x="38100" y="3142869"/>
                  </a:lnTo>
                  <a:cubicBezTo>
                    <a:pt x="38100" y="3320161"/>
                    <a:pt x="182499" y="3464052"/>
                    <a:pt x="360934" y="3464052"/>
                  </a:cubicBezTo>
                  <a:lnTo>
                    <a:pt x="5785358" y="3464052"/>
                  </a:lnTo>
                  <a:cubicBezTo>
                    <a:pt x="5963666" y="3464052"/>
                    <a:pt x="6108192" y="3320161"/>
                    <a:pt x="6108192" y="3142869"/>
                  </a:cubicBezTo>
                  <a:lnTo>
                    <a:pt x="6108192" y="359283"/>
                  </a:lnTo>
                  <a:cubicBezTo>
                    <a:pt x="6108065" y="181991"/>
                    <a:pt x="5963666" y="38100"/>
                    <a:pt x="5785358" y="38100"/>
                  </a:cubicBezTo>
                  <a:lnTo>
                    <a:pt x="360934" y="38100"/>
                  </a:lnTo>
                  <a:lnTo>
                    <a:pt x="360934" y="19050"/>
                  </a:lnTo>
                  <a:lnTo>
                    <a:pt x="360934" y="38100"/>
                  </a:lnTo>
                  <a:cubicBezTo>
                    <a:pt x="182499" y="38100"/>
                    <a:pt x="38100" y="181991"/>
                    <a:pt x="38100" y="359283"/>
                  </a:cubicBezTo>
                  <a:close/>
                </a:path>
              </a:pathLst>
            </a:custGeom>
            <a:solidFill>
              <a:srgbClr val="FC8337"/>
            </a:solidFill>
          </p:spPr>
        </p:sp>
      </p:grpSp>
      <p:sp>
        <p:nvSpPr>
          <p:cNvPr name="TextBox 17" id="17"/>
          <p:cNvSpPr txBox="true"/>
          <p:nvPr/>
        </p:nvSpPr>
        <p:spPr>
          <a:xfrm rot="0">
            <a:off x="6168926" y="420171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Linear Search</a:t>
            </a:r>
          </a:p>
        </p:txBody>
      </p:sp>
      <p:sp>
        <p:nvSpPr>
          <p:cNvPr name="TextBox 18" id="18"/>
          <p:cNvSpPr txBox="true"/>
          <p:nvPr/>
        </p:nvSpPr>
        <p:spPr>
          <a:xfrm rot="0">
            <a:off x="6168926" y="4729014"/>
            <a:ext cx="3956894" cy="1456135"/>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Finds specific services or charges for updates in invoices.</a:t>
            </a:r>
          </a:p>
        </p:txBody>
      </p:sp>
      <p:grpSp>
        <p:nvGrpSpPr>
          <p:cNvPr name="Group 19" id="19"/>
          <p:cNvGrpSpPr/>
          <p:nvPr/>
        </p:nvGrpSpPr>
        <p:grpSpPr>
          <a:xfrm rot="0">
            <a:off x="977950" y="6766471"/>
            <a:ext cx="9474101" cy="2173040"/>
            <a:chOff x="0" y="0"/>
            <a:chExt cx="12632135" cy="2897387"/>
          </a:xfrm>
        </p:grpSpPr>
        <p:sp>
          <p:nvSpPr>
            <p:cNvPr name="Freeform 20" id="20"/>
            <p:cNvSpPr/>
            <p:nvPr/>
          </p:nvSpPr>
          <p:spPr>
            <a:xfrm flipH="false" flipV="false" rot="0">
              <a:off x="19050" y="19050"/>
              <a:ext cx="12594082" cy="2859278"/>
            </a:xfrm>
            <a:custGeom>
              <a:avLst/>
              <a:gdLst/>
              <a:ahLst/>
              <a:cxnLst/>
              <a:rect r="r" b="b" t="t" l="l"/>
              <a:pathLst>
                <a:path h="2859278" w="12594082">
                  <a:moveTo>
                    <a:pt x="0" y="340233"/>
                  </a:moveTo>
                  <a:cubicBezTo>
                    <a:pt x="0" y="152400"/>
                    <a:pt x="153924" y="0"/>
                    <a:pt x="343789" y="0"/>
                  </a:cubicBezTo>
                  <a:lnTo>
                    <a:pt x="12250293" y="0"/>
                  </a:lnTo>
                  <a:cubicBezTo>
                    <a:pt x="12440158" y="0"/>
                    <a:pt x="12594082" y="152400"/>
                    <a:pt x="12594082" y="340233"/>
                  </a:cubicBezTo>
                  <a:lnTo>
                    <a:pt x="12594082" y="2519045"/>
                  </a:lnTo>
                  <a:cubicBezTo>
                    <a:pt x="12594082" y="2707005"/>
                    <a:pt x="12440158" y="2859278"/>
                    <a:pt x="12250293" y="2859278"/>
                  </a:cubicBezTo>
                  <a:lnTo>
                    <a:pt x="343789" y="2859278"/>
                  </a:lnTo>
                  <a:cubicBezTo>
                    <a:pt x="153924" y="2859278"/>
                    <a:pt x="0" y="2706878"/>
                    <a:pt x="0" y="2519045"/>
                  </a:cubicBezTo>
                  <a:close/>
                </a:path>
              </a:pathLst>
            </a:custGeom>
            <a:solidFill>
              <a:srgbClr val="030303"/>
            </a:solidFill>
          </p:spPr>
        </p:sp>
        <p:sp>
          <p:nvSpPr>
            <p:cNvPr name="Freeform 21" id="21"/>
            <p:cNvSpPr/>
            <p:nvPr/>
          </p:nvSpPr>
          <p:spPr>
            <a:xfrm flipH="false" flipV="false" rot="0">
              <a:off x="0" y="0"/>
              <a:ext cx="12632182" cy="2897378"/>
            </a:xfrm>
            <a:custGeom>
              <a:avLst/>
              <a:gdLst/>
              <a:ahLst/>
              <a:cxnLst/>
              <a:rect r="r" b="b" t="t" l="l"/>
              <a:pathLst>
                <a:path h="2897378" w="12632182">
                  <a:moveTo>
                    <a:pt x="0" y="359283"/>
                  </a:moveTo>
                  <a:cubicBezTo>
                    <a:pt x="0" y="160655"/>
                    <a:pt x="162560" y="0"/>
                    <a:pt x="362839" y="0"/>
                  </a:cubicBezTo>
                  <a:lnTo>
                    <a:pt x="12269343" y="0"/>
                  </a:lnTo>
                  <a:lnTo>
                    <a:pt x="12269343" y="19050"/>
                  </a:lnTo>
                  <a:lnTo>
                    <a:pt x="12269343" y="0"/>
                  </a:lnTo>
                  <a:cubicBezTo>
                    <a:pt x="12469495" y="0"/>
                    <a:pt x="12632182" y="160655"/>
                    <a:pt x="12632182" y="359283"/>
                  </a:cubicBezTo>
                  <a:lnTo>
                    <a:pt x="12613132" y="359283"/>
                  </a:lnTo>
                  <a:lnTo>
                    <a:pt x="12632182" y="359283"/>
                  </a:lnTo>
                  <a:lnTo>
                    <a:pt x="12632182" y="2538095"/>
                  </a:lnTo>
                  <a:lnTo>
                    <a:pt x="12613132" y="2538095"/>
                  </a:lnTo>
                  <a:lnTo>
                    <a:pt x="12632182" y="2538095"/>
                  </a:lnTo>
                  <a:cubicBezTo>
                    <a:pt x="12632182" y="2736723"/>
                    <a:pt x="12469623" y="2897378"/>
                    <a:pt x="12269343" y="2897378"/>
                  </a:cubicBezTo>
                  <a:lnTo>
                    <a:pt x="12269343" y="2878328"/>
                  </a:lnTo>
                  <a:lnTo>
                    <a:pt x="12269343" y="2897378"/>
                  </a:lnTo>
                  <a:lnTo>
                    <a:pt x="362839" y="2897378"/>
                  </a:lnTo>
                  <a:lnTo>
                    <a:pt x="362839" y="2878328"/>
                  </a:lnTo>
                  <a:lnTo>
                    <a:pt x="362839" y="2897378"/>
                  </a:lnTo>
                  <a:cubicBezTo>
                    <a:pt x="162560" y="2897378"/>
                    <a:pt x="0" y="2736723"/>
                    <a:pt x="0" y="2538095"/>
                  </a:cubicBezTo>
                  <a:lnTo>
                    <a:pt x="0" y="359283"/>
                  </a:lnTo>
                  <a:lnTo>
                    <a:pt x="19050" y="359283"/>
                  </a:lnTo>
                  <a:lnTo>
                    <a:pt x="0" y="359283"/>
                  </a:lnTo>
                  <a:moveTo>
                    <a:pt x="38100" y="359283"/>
                  </a:moveTo>
                  <a:lnTo>
                    <a:pt x="38100" y="2538095"/>
                  </a:lnTo>
                  <a:lnTo>
                    <a:pt x="19050" y="2538095"/>
                  </a:lnTo>
                  <a:lnTo>
                    <a:pt x="38100" y="2538095"/>
                  </a:lnTo>
                  <a:cubicBezTo>
                    <a:pt x="38100" y="2715260"/>
                    <a:pt x="183261" y="2859278"/>
                    <a:pt x="362839" y="2859278"/>
                  </a:cubicBezTo>
                  <a:lnTo>
                    <a:pt x="12269343" y="2859278"/>
                  </a:lnTo>
                  <a:cubicBezTo>
                    <a:pt x="12448794" y="2859278"/>
                    <a:pt x="12594082" y="2715260"/>
                    <a:pt x="12594082" y="2538095"/>
                  </a:cubicBezTo>
                  <a:lnTo>
                    <a:pt x="12594082" y="359283"/>
                  </a:lnTo>
                  <a:cubicBezTo>
                    <a:pt x="12594082" y="182118"/>
                    <a:pt x="12448794" y="38100"/>
                    <a:pt x="12269343" y="38100"/>
                  </a:cubicBezTo>
                  <a:lnTo>
                    <a:pt x="362839" y="38100"/>
                  </a:lnTo>
                  <a:lnTo>
                    <a:pt x="362839" y="19050"/>
                  </a:lnTo>
                  <a:lnTo>
                    <a:pt x="362839" y="38100"/>
                  </a:lnTo>
                  <a:cubicBezTo>
                    <a:pt x="183261" y="38100"/>
                    <a:pt x="38100" y="182118"/>
                    <a:pt x="38100" y="359283"/>
                  </a:cubicBezTo>
                  <a:close/>
                </a:path>
              </a:pathLst>
            </a:custGeom>
            <a:solidFill>
              <a:srgbClr val="FC8337"/>
            </a:solidFill>
          </p:spPr>
        </p:sp>
      </p:grpSp>
      <p:sp>
        <p:nvSpPr>
          <p:cNvPr name="TextBox 22" id="22"/>
          <p:cNvSpPr txBox="true"/>
          <p:nvPr/>
        </p:nvSpPr>
        <p:spPr>
          <a:xfrm rot="0">
            <a:off x="1304330" y="7083326"/>
            <a:ext cx="3544044" cy="452437"/>
          </a:xfrm>
          <a:prstGeom prst="rect">
            <a:avLst/>
          </a:prstGeom>
        </p:spPr>
        <p:txBody>
          <a:bodyPr anchor="t" rtlCol="false" tIns="0" lIns="0" bIns="0" rIns="0">
            <a:spAutoFit/>
          </a:bodyPr>
          <a:lstStyle/>
          <a:p>
            <a:pPr algn="l">
              <a:lnSpc>
                <a:spcPts val="3437"/>
              </a:lnSpc>
            </a:pPr>
            <a:r>
              <a:rPr lang="en-US" sz="2750" b="true">
                <a:solidFill>
                  <a:srgbClr val="E5E0DF"/>
                </a:solidFill>
                <a:latin typeface="Saira Medium"/>
                <a:ea typeface="Saira Medium"/>
                <a:cs typeface="Saira Medium"/>
                <a:sym typeface="Saira Medium"/>
              </a:rPr>
              <a:t>Time Complexity</a:t>
            </a:r>
          </a:p>
        </p:txBody>
      </p:sp>
      <p:sp>
        <p:nvSpPr>
          <p:cNvPr name="TextBox 23" id="23"/>
          <p:cNvSpPr txBox="true"/>
          <p:nvPr/>
        </p:nvSpPr>
        <p:spPr>
          <a:xfrm rot="0">
            <a:off x="1304330" y="7610624"/>
            <a:ext cx="8821341" cy="1002506"/>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Simple Calculation: O(1) complexity, ensuring fast billing. Linear Search: O(n) complexity, adequate for handling billing tasks.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0303">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3107977"/>
            <a:ext cx="7088237" cy="905024"/>
          </a:xfrm>
          <a:prstGeom prst="rect">
            <a:avLst/>
          </a:prstGeom>
        </p:spPr>
        <p:txBody>
          <a:bodyPr anchor="t" rtlCol="false" tIns="0" lIns="0" bIns="0" rIns="0">
            <a:spAutoFit/>
          </a:bodyPr>
          <a:lstStyle/>
          <a:p>
            <a:pPr algn="l">
              <a:lnSpc>
                <a:spcPts val="6937"/>
              </a:lnSpc>
            </a:pPr>
            <a:r>
              <a:rPr lang="en-US" sz="5562" b="true">
                <a:solidFill>
                  <a:srgbClr val="FFFFFF"/>
                </a:solidFill>
                <a:latin typeface="Saira Medium"/>
                <a:ea typeface="Saira Medium"/>
                <a:cs typeface="Saira Medium"/>
                <a:sym typeface="Saira Medium"/>
              </a:rPr>
              <a:t>Summary</a:t>
            </a:r>
          </a:p>
        </p:txBody>
      </p:sp>
      <p:sp>
        <p:nvSpPr>
          <p:cNvPr name="TextBox 8" id="8"/>
          <p:cNvSpPr txBox="true"/>
          <p:nvPr/>
        </p:nvSpPr>
        <p:spPr>
          <a:xfrm rot="0">
            <a:off x="992238" y="4342954"/>
            <a:ext cx="9445526" cy="2817019"/>
          </a:xfrm>
          <a:prstGeom prst="rect">
            <a:avLst/>
          </a:prstGeom>
        </p:spPr>
        <p:txBody>
          <a:bodyPr anchor="t" rtlCol="false" tIns="0" lIns="0" bIns="0" rIns="0">
            <a:spAutoFit/>
          </a:bodyPr>
          <a:lstStyle/>
          <a:p>
            <a:pPr algn="l">
              <a:lnSpc>
                <a:spcPts val="3562"/>
              </a:lnSpc>
            </a:pPr>
            <a:r>
              <a:rPr lang="en-US" sz="2187">
                <a:solidFill>
                  <a:srgbClr val="E5E0DF"/>
                </a:solidFill>
                <a:latin typeface="Roboto"/>
                <a:ea typeface="Roboto"/>
                <a:cs typeface="Roboto"/>
                <a:sym typeface="Roboto"/>
              </a:rPr>
              <a:t>The hotel management system utilizes a combination of algorithms to streamline operations and enhance guest experiences. These algorithms include Linear Search, Queue, Simple Calculations, Greedy Algorithm, Binary Search, Sorting, and Sentiment Analysis. Each algorithm plays a crucial role in optimizing specific tasks, ensuring efficiency and effectiveness throughout the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DAGXCqAmqYc</dc:identifier>
  <dcterms:modified xsi:type="dcterms:W3CDTF">2011-08-01T06:04:30Z</dcterms:modified>
  <cp:revision>1</cp:revision>
  <dc:title>Hotel-Management-System.pptx</dc:title>
</cp:coreProperties>
</file>